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41"/>
  </p:notesMasterIdLst>
  <p:handoutMasterIdLst>
    <p:handoutMasterId r:id="rId42"/>
  </p:handoutMasterIdLst>
  <p:sldIdLst>
    <p:sldId id="314" r:id="rId5"/>
    <p:sldId id="263" r:id="rId6"/>
    <p:sldId id="320" r:id="rId7"/>
    <p:sldId id="321" r:id="rId8"/>
    <p:sldId id="323" r:id="rId9"/>
    <p:sldId id="322" r:id="rId10"/>
    <p:sldId id="324" r:id="rId11"/>
    <p:sldId id="326" r:id="rId12"/>
    <p:sldId id="325" r:id="rId13"/>
    <p:sldId id="328" r:id="rId14"/>
    <p:sldId id="327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9" r:id="rId23"/>
    <p:sldId id="341" r:id="rId24"/>
    <p:sldId id="343" r:id="rId25"/>
    <p:sldId id="345" r:id="rId26"/>
    <p:sldId id="349" r:id="rId27"/>
    <p:sldId id="351" r:id="rId28"/>
    <p:sldId id="352" r:id="rId29"/>
    <p:sldId id="353" r:id="rId30"/>
    <p:sldId id="310" r:id="rId31"/>
    <p:sldId id="336" r:id="rId32"/>
    <p:sldId id="337" r:id="rId33"/>
    <p:sldId id="338" r:id="rId34"/>
    <p:sldId id="340" r:id="rId35"/>
    <p:sldId id="344" r:id="rId36"/>
    <p:sldId id="347" r:id="rId37"/>
    <p:sldId id="346" r:id="rId38"/>
    <p:sldId id="348" r:id="rId39"/>
    <p:sldId id="350" r:id="rId40"/>
  </p:sldIdLst>
  <p:sldSz cx="9144000" cy="6858000" type="screen4x3"/>
  <p:notesSz cx="6799263" cy="9929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9F6C"/>
    <a:srgbClr val="1E3B59"/>
    <a:srgbClr val="196142"/>
    <a:srgbClr val="1D3C59"/>
    <a:srgbClr val="64D6A5"/>
    <a:srgbClr val="289868"/>
    <a:srgbClr val="299D6C"/>
    <a:srgbClr val="8BE1BC"/>
    <a:srgbClr val="3CCC8E"/>
    <a:srgbClr val="D0DD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987" autoAdjust="0"/>
  </p:normalViewPr>
  <p:slideViewPr>
    <p:cSldViewPr>
      <p:cViewPr varScale="1">
        <p:scale>
          <a:sx n="78" d="100"/>
          <a:sy n="78" d="100"/>
        </p:scale>
        <p:origin x="226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988" y="-114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88" cy="496967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587" y="0"/>
            <a:ext cx="2947088" cy="496967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r">
              <a:defRPr sz="1200"/>
            </a:lvl1pPr>
          </a:lstStyle>
          <a:p>
            <a:fld id="{150F855F-A095-473B-A335-3B1A960301C0}" type="datetimeFigureOut">
              <a:rPr lang="es-ES" smtClean="0"/>
              <a:pPr/>
              <a:t>26/11/2018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1259"/>
            <a:ext cx="2947088" cy="496967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587" y="9431259"/>
            <a:ext cx="2947088" cy="496967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r">
              <a:defRPr sz="1200"/>
            </a:lvl1pPr>
          </a:lstStyle>
          <a:p>
            <a:fld id="{D3B11A98-7839-4A6F-A508-857F0413FD3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611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347" cy="496490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1343" y="1"/>
            <a:ext cx="2946347" cy="496490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r">
              <a:defRPr sz="1200"/>
            </a:lvl1pPr>
          </a:lstStyle>
          <a:p>
            <a:fld id="{D2A5A0DA-69B1-4873-985F-4DD3B38E94D5}" type="datetimeFigureOut">
              <a:rPr lang="es-ES" smtClean="0"/>
              <a:pPr/>
              <a:t>26/11/2018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9" tIns="45725" rIns="91449" bIns="45725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927" y="4716662"/>
            <a:ext cx="5439410" cy="4468416"/>
          </a:xfrm>
          <a:prstGeom prst="rect">
            <a:avLst/>
          </a:prstGeom>
        </p:spPr>
        <p:txBody>
          <a:bodyPr vert="horz" lIns="91449" tIns="45725" rIns="91449" bIns="45725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6347" cy="496490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1343" y="9431600"/>
            <a:ext cx="2946347" cy="496490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r">
              <a:defRPr sz="1200"/>
            </a:lvl1pPr>
          </a:lstStyle>
          <a:p>
            <a:fld id="{C60C14C4-04C2-42AD-8146-4229100E0A0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6579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C14C4-04C2-42AD-8146-4229100E0A0D}" type="slidenum">
              <a:rPr lang="es-ES" smtClean="0">
                <a:solidFill>
                  <a:prstClr val="black"/>
                </a:solidFill>
              </a:rPr>
              <a:pPr/>
              <a:t>27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42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C14C4-04C2-42AD-8146-4229100E0A0D}" type="slidenum">
              <a:rPr lang="es-ES" smtClean="0"/>
              <a:pPr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80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86E3A6-42C2-4461-A0E0-B0884A377EFA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73E9F0-3494-4810-B0BA-E94C45729707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7C8666B-8054-4404-95C7-56AF07D9ECC5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3C6E-1DE3-4F74-ADA7-3183F088E28B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F47B-2B4F-4148-A19E-75D4F23D94C1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32B09-3674-474D-AFCF-FC9D7EA2A169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2F61-3FD5-4EA7-B22B-1D4A2ACD9C45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48690-3FA1-4126-8FBA-3045DBF08DFC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E02F-76F7-4115-946F-6E83C1226498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75DAB-E7E2-4986-8BC5-E2222D304D5A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A55B-F171-4B59-BCB0-14FF4768F9EA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EAC391-CF22-4AD4-B151-C057B34838FE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43AA-043C-483C-9F2C-2628963DFCCF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F29C-F725-444D-B50E-FF045EFD44C4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89FD-02E8-41BC-86D0-4EDCB67AC8C0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86E3A6-42C2-4461-A0E0-B0884A377EFA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EAC391-CF22-4AD4-B151-C057B34838FE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FE54CE-9F0E-45CB-9BD9-A862BF7F7BDD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69E792-0FB0-4A5B-BECD-98A3B5788A00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BDCF62-624E-43BC-9F77-ED9F065853C5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7E66C6-5B29-4AEF-ACD6-534CC4C5977F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4597AD-5BB3-466C-9C4B-C2DD3995D69E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FE54CE-9F0E-45CB-9BD9-A862BF7F7BDD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42124F-441A-437C-A10A-015E802DF5DB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C2A3E1-BF08-44F6-A32E-5CEC53F0C58F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73E9F0-3494-4810-B0BA-E94C45729707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7C8666B-8054-4404-95C7-56AF07D9ECC5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69E792-0FB0-4A5B-BECD-98A3B5788A00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BDCF62-624E-43BC-9F77-ED9F065853C5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7E66C6-5B29-4AEF-ACD6-534CC4C5977F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4597AD-5BB3-466C-9C4B-C2DD3995D69E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42124F-441A-437C-A10A-015E802DF5DB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C2A3E1-BF08-44F6-A32E-5CEC53F0C58F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ED4B00-B4CE-433F-BD9E-86EA851811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8953" y="428"/>
            <a:ext cx="9161905" cy="68571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94667" y="-75762"/>
            <a:ext cx="9333333" cy="7009524"/>
          </a:xfrm>
          <a:prstGeom prst="rect">
            <a:avLst/>
          </a:prstGeom>
        </p:spPr>
      </p:pic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714CE-47AD-4958-BBBF-07A6F534CC84}" type="datetime1">
              <a:rPr lang="es-ES" smtClean="0"/>
              <a:pPr/>
              <a:t>26/11/2018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36ED4B00-B4CE-433F-BD9E-86EA8518113C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1240205" cy="548396"/>
          </a:xfrm>
          <a:prstGeom prst="rect">
            <a:avLst/>
          </a:prstGeom>
        </p:spPr>
      </p:pic>
      <p:sp>
        <p:nvSpPr>
          <p:cNvPr id="9" name="Rectangle 6"/>
          <p:cNvSpPr>
            <a:spLocks noChangeArrowheads="1"/>
          </p:cNvSpPr>
          <p:nvPr userDrawn="1"/>
        </p:nvSpPr>
        <p:spPr bwMode="auto">
          <a:xfrm>
            <a:off x="2612977" y="272068"/>
            <a:ext cx="6552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s-ES" sz="1200" dirty="0">
                <a:solidFill>
                  <a:srgbClr val="019F6C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Cuantificación de la reducción de las emisiones actuales y futuras de la inversión en energía renovable y eficiencia energética en Bolivia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71" y="-4334"/>
            <a:ext cx="9142857" cy="68666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4180B-FDBE-4129-BB0A-056290219631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26/11/2018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A26FE-3709-41E8-878D-01E2E944888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slide" Target="slide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9.xml"/><Relationship Id="rId4" Type="http://schemas.openxmlformats.org/officeDocument/2006/relationships/slide" Target="slide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slide" Target="slide22.xml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5" Type="http://schemas.openxmlformats.org/officeDocument/2006/relationships/slide" Target="slide22.xml"/><Relationship Id="rId4" Type="http://schemas.openxmlformats.org/officeDocument/2006/relationships/image" Target="../media/image27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9.xml"/><Relationship Id="rId4" Type="http://schemas.openxmlformats.org/officeDocument/2006/relationships/slide" Target="slide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475656" y="1556792"/>
            <a:ext cx="64087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s-ES_tradnl" sz="2200" dirty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Jornada de </a:t>
            </a:r>
            <a:r>
              <a:rPr lang="es-ES" sz="2200" dirty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Capacitación</a:t>
            </a:r>
          </a:p>
          <a:p>
            <a:pPr algn="ctr">
              <a:spcBef>
                <a:spcPts val="1200"/>
              </a:spcBef>
            </a:pPr>
            <a:r>
              <a:rPr lang="es-ES" sz="2200" dirty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“Estudio sobre la cuantificación de la reducción de las emisiones actuales y futuras de la inversión en energía renovable y eficiencia energética en Bolivia”</a:t>
            </a:r>
          </a:p>
          <a:p>
            <a:pPr algn="ctr">
              <a:spcBef>
                <a:spcPts val="1200"/>
              </a:spcBef>
            </a:pPr>
            <a:endParaRPr lang="es-ES" sz="2200" dirty="0">
              <a:solidFill>
                <a:schemeClr val="bg1"/>
              </a:solidFill>
              <a:latin typeface="Century Gothic" panose="020B0502020202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pPr>
              <a:spcBef>
                <a:spcPts val="1200"/>
              </a:spcBef>
            </a:pPr>
            <a:r>
              <a:rPr lang="es-ES" sz="2200" dirty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Parte 1 – </a:t>
            </a:r>
            <a:r>
              <a:rPr lang="es-ES" sz="2200" dirty="0" smtClean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Calculo del Factor de RED</a:t>
            </a:r>
            <a:endParaRPr lang="es-ES" sz="1400" dirty="0">
              <a:solidFill>
                <a:schemeClr val="bg1"/>
              </a:solidFill>
              <a:latin typeface="Century Gothic" panose="020B0502020202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pPr>
              <a:spcBef>
                <a:spcPts val="1200"/>
              </a:spcBef>
            </a:pPr>
            <a:endParaRPr lang="es-ES" sz="1400" dirty="0">
              <a:solidFill>
                <a:schemeClr val="bg1"/>
              </a:solidFill>
              <a:latin typeface="Century Gothic" panose="020B0502020202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pPr>
              <a:spcBef>
                <a:spcPts val="1200"/>
              </a:spcBef>
            </a:pPr>
            <a:r>
              <a:rPr lang="es-ES" sz="1400" dirty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Cochabamba – Bolivia</a:t>
            </a:r>
          </a:p>
          <a:p>
            <a:pPr>
              <a:spcBef>
                <a:spcPts val="1200"/>
              </a:spcBef>
            </a:pPr>
            <a:r>
              <a:rPr lang="es-ES" sz="1400" dirty="0">
                <a:solidFill>
                  <a:schemeClr val="bg1"/>
                </a:solidFill>
                <a:latin typeface="Century Gothic" panose="020B05020202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29 de noviembre de 2018.</a:t>
            </a:r>
          </a:p>
          <a:p>
            <a:pPr>
              <a:spcBef>
                <a:spcPts val="1200"/>
              </a:spcBef>
            </a:pPr>
            <a:endParaRPr lang="es-ES" sz="2200" dirty="0">
              <a:solidFill>
                <a:schemeClr val="bg1"/>
              </a:solidFill>
              <a:latin typeface="Century Gothic" panose="020B0502020202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0" y="6453336"/>
            <a:ext cx="21237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www.wearefactor.com</a:t>
            </a:r>
            <a:endParaRPr lang="es-ES" sz="1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229200"/>
            <a:ext cx="2627784" cy="116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13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994122"/>
          </a:xfrm>
        </p:spPr>
        <p:txBody>
          <a:bodyPr/>
          <a:lstStyle/>
          <a:p>
            <a:r>
              <a:rPr lang="es-MX" sz="3200" dirty="0" smtClean="0"/>
              <a:t>Paso 2: Inclusión </a:t>
            </a:r>
            <a:r>
              <a:rPr lang="es-MX" sz="3200" dirty="0"/>
              <a:t>o NO de sistemas </a:t>
            </a:r>
            <a:r>
              <a:rPr lang="es-MX" sz="3200" dirty="0" smtClean="0"/>
              <a:t>Asilados en el Sistema Eléctrico Aplicable al Proyecto</a:t>
            </a:r>
            <a:endParaRPr lang="es-MX" sz="3200" dirty="0"/>
          </a:p>
        </p:txBody>
      </p:sp>
      <p:sp>
        <p:nvSpPr>
          <p:cNvPr id="3" name="Rombo 2"/>
          <p:cNvSpPr/>
          <p:nvPr/>
        </p:nvSpPr>
        <p:spPr>
          <a:xfrm>
            <a:off x="2195736" y="925958"/>
            <a:ext cx="3600400" cy="273630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Estamos </a:t>
            </a:r>
            <a:r>
              <a:rPr lang="es-MX" sz="1200" dirty="0"/>
              <a:t>en LDC; o SIDS o países </a:t>
            </a:r>
            <a:r>
              <a:rPr lang="es-MX" sz="1200" dirty="0" err="1"/>
              <a:t>subrepresentados</a:t>
            </a:r>
            <a:r>
              <a:rPr lang="es-MX" sz="1200" dirty="0"/>
              <a:t> y </a:t>
            </a:r>
            <a:r>
              <a:rPr lang="es-MX" sz="1200" dirty="0" smtClean="0"/>
              <a:t>la generación es renovable </a:t>
            </a:r>
            <a:r>
              <a:rPr lang="es-MX" sz="1200" dirty="0"/>
              <a:t>conectada a la red; Existe un programa </a:t>
            </a:r>
            <a:r>
              <a:rPr lang="es-MX" sz="1200" dirty="0" smtClean="0"/>
              <a:t>de reducción </a:t>
            </a:r>
            <a:r>
              <a:rPr lang="es-MX" sz="1200" dirty="0"/>
              <a:t>de carga para compensar el déficit de </a:t>
            </a:r>
            <a:r>
              <a:rPr lang="es-MX" sz="1200" dirty="0" smtClean="0"/>
              <a:t>la oferta de </a:t>
            </a:r>
            <a:r>
              <a:rPr lang="es-MX" sz="1200" dirty="0"/>
              <a:t>generación</a:t>
            </a:r>
            <a:r>
              <a:rPr lang="es-MX" sz="1100" dirty="0"/>
              <a:t>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444207" y="1110619"/>
            <a:ext cx="29163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LDC = </a:t>
            </a:r>
            <a:r>
              <a:rPr lang="es-MX" sz="1600" dirty="0" smtClean="0"/>
              <a:t>País Menos Desarrollados</a:t>
            </a:r>
          </a:p>
          <a:p>
            <a:r>
              <a:rPr lang="es-MX" sz="1600" b="1" u="sng" dirty="0" smtClean="0"/>
              <a:t>SIDS = </a:t>
            </a:r>
            <a:r>
              <a:rPr lang="es-MX" sz="1600" dirty="0" smtClean="0"/>
              <a:t>Estado Insular (Isla) Pequeño</a:t>
            </a:r>
          </a:p>
          <a:p>
            <a:r>
              <a:rPr lang="es-MX" sz="1600" b="1" u="sng" dirty="0" smtClean="0"/>
              <a:t>País </a:t>
            </a:r>
            <a:r>
              <a:rPr lang="es-MX" sz="1600" b="1" u="sng" dirty="0" err="1" smtClean="0"/>
              <a:t>subrepresentado</a:t>
            </a:r>
            <a:r>
              <a:rPr lang="es-MX" sz="1600" b="1" u="sng" dirty="0" smtClean="0"/>
              <a:t> =</a:t>
            </a:r>
            <a:r>
              <a:rPr lang="es-MX" sz="1600" dirty="0" smtClean="0"/>
              <a:t> Que </a:t>
            </a:r>
            <a:r>
              <a:rPr lang="es-MX" sz="1600" dirty="0"/>
              <a:t>tienen pocas o ninguna fuente de emisión puntual de escala significativa que pudiera ser sometida a un proyecto de mejora tecnológica para propósitos de generar reducciones de emisiones.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79512" y="1718046"/>
            <a:ext cx="122413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Opción para incluir sistemas asilados  al calculo de GEF</a:t>
            </a:r>
            <a:endParaRPr lang="es-MX" sz="1200" dirty="0"/>
          </a:p>
        </p:txBody>
      </p:sp>
      <p:sp>
        <p:nvSpPr>
          <p:cNvPr id="8" name="Flecha derecha 7"/>
          <p:cNvSpPr/>
          <p:nvPr/>
        </p:nvSpPr>
        <p:spPr>
          <a:xfrm>
            <a:off x="1403648" y="2222102"/>
            <a:ext cx="792088" cy="1987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ombo 8"/>
          <p:cNvSpPr/>
          <p:nvPr/>
        </p:nvSpPr>
        <p:spPr>
          <a:xfrm>
            <a:off x="4355976" y="4004174"/>
            <a:ext cx="2880320" cy="162506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¿La capacidad total de </a:t>
            </a:r>
            <a:r>
              <a:rPr lang="es-MX" sz="1200" dirty="0" smtClean="0"/>
              <a:t>os sistemas aislados (</a:t>
            </a:r>
            <a:r>
              <a:rPr lang="es-MX" sz="1200" dirty="0"/>
              <a:t>en MW) ≥ 10% de la capacidad total </a:t>
            </a:r>
            <a:r>
              <a:rPr lang="es-MX" sz="1200" dirty="0" smtClean="0"/>
              <a:t> del sistema interconectado?</a:t>
            </a:r>
            <a:endParaRPr lang="es-MX" sz="1100" dirty="0"/>
          </a:p>
        </p:txBody>
      </p:sp>
      <p:cxnSp>
        <p:nvCxnSpPr>
          <p:cNvPr id="12" name="Conector recto de flecha 11"/>
          <p:cNvCxnSpPr>
            <a:stCxn id="3" idx="3"/>
            <a:endCxn id="9" idx="0"/>
          </p:cNvCxnSpPr>
          <p:nvPr/>
        </p:nvCxnSpPr>
        <p:spPr>
          <a:xfrm>
            <a:off x="5796136" y="2294110"/>
            <a:ext cx="0" cy="1710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>
            <a:stCxn id="9" idx="3"/>
          </p:cNvCxnSpPr>
          <p:nvPr/>
        </p:nvCxnSpPr>
        <p:spPr>
          <a:xfrm>
            <a:off x="7236296" y="4816705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Rectángulo redondeado 16"/>
          <p:cNvSpPr/>
          <p:nvPr/>
        </p:nvSpPr>
        <p:spPr>
          <a:xfrm>
            <a:off x="7740352" y="4371774"/>
            <a:ext cx="1140449" cy="88986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Excluya los sistemas aislados</a:t>
            </a:r>
            <a:endParaRPr lang="es-MX" sz="1400" dirty="0"/>
          </a:p>
        </p:txBody>
      </p:sp>
      <p:sp>
        <p:nvSpPr>
          <p:cNvPr id="18" name="Rectángulo redondeado 17"/>
          <p:cNvSpPr/>
          <p:nvPr/>
        </p:nvSpPr>
        <p:spPr>
          <a:xfrm>
            <a:off x="2351431" y="5466488"/>
            <a:ext cx="1500489" cy="8898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Use valores por defecto establecidos en la herramienta</a:t>
            </a:r>
            <a:endParaRPr lang="es-MX" sz="1200" dirty="0"/>
          </a:p>
        </p:txBody>
      </p:sp>
      <p:sp>
        <p:nvSpPr>
          <p:cNvPr id="19" name="Rectángulo redondeado 18"/>
          <p:cNvSpPr/>
          <p:nvPr/>
        </p:nvSpPr>
        <p:spPr>
          <a:xfrm>
            <a:off x="179513" y="5466488"/>
            <a:ext cx="1620180" cy="9003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/>
              <a:t>Use valores por defecto (0.8 tCo2/</a:t>
            </a:r>
            <a:r>
              <a:rPr lang="es-MX" sz="1100" dirty="0" err="1" smtClean="0"/>
              <a:t>MWh</a:t>
            </a:r>
            <a:r>
              <a:rPr lang="es-MX" sz="1100" dirty="0" smtClean="0"/>
              <a:t>) y el 10% de la electricidad generada</a:t>
            </a:r>
            <a:endParaRPr lang="es-MX" sz="1100" dirty="0"/>
          </a:p>
        </p:txBody>
      </p:sp>
      <p:cxnSp>
        <p:nvCxnSpPr>
          <p:cNvPr id="21" name="Conector angular 20"/>
          <p:cNvCxnSpPr>
            <a:stCxn id="3" idx="2"/>
            <a:endCxn id="18" idx="0"/>
          </p:cNvCxnSpPr>
          <p:nvPr/>
        </p:nvCxnSpPr>
        <p:spPr>
          <a:xfrm rot="5400000">
            <a:off x="2646693" y="4117245"/>
            <a:ext cx="1804226" cy="8942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angular 22"/>
          <p:cNvCxnSpPr>
            <a:stCxn id="9" idx="2"/>
            <a:endCxn id="18" idx="3"/>
          </p:cNvCxnSpPr>
          <p:nvPr/>
        </p:nvCxnSpPr>
        <p:spPr>
          <a:xfrm rot="5400000">
            <a:off x="4682937" y="4798219"/>
            <a:ext cx="282183" cy="194421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angular 40"/>
          <p:cNvCxnSpPr>
            <a:endCxn id="19" idx="0"/>
          </p:cNvCxnSpPr>
          <p:nvPr/>
        </p:nvCxnSpPr>
        <p:spPr>
          <a:xfrm rot="10800000" flipV="1">
            <a:off x="989604" y="3748260"/>
            <a:ext cx="3006333" cy="171822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ángulo 52"/>
          <p:cNvSpPr/>
          <p:nvPr/>
        </p:nvSpPr>
        <p:spPr>
          <a:xfrm>
            <a:off x="4090264" y="3748260"/>
            <a:ext cx="504056" cy="3262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</a:t>
            </a:r>
            <a:endParaRPr lang="es-MX" dirty="0"/>
          </a:p>
        </p:txBody>
      </p:sp>
      <p:sp>
        <p:nvSpPr>
          <p:cNvPr id="54" name="Rectángulo 53"/>
          <p:cNvSpPr/>
          <p:nvPr/>
        </p:nvSpPr>
        <p:spPr>
          <a:xfrm>
            <a:off x="5963816" y="5659807"/>
            <a:ext cx="504056" cy="3262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</a:t>
            </a:r>
            <a:endParaRPr lang="es-MX" dirty="0"/>
          </a:p>
        </p:txBody>
      </p:sp>
      <p:sp>
        <p:nvSpPr>
          <p:cNvPr id="55" name="Rectángulo 54"/>
          <p:cNvSpPr/>
          <p:nvPr/>
        </p:nvSpPr>
        <p:spPr>
          <a:xfrm>
            <a:off x="5868144" y="2420888"/>
            <a:ext cx="504056" cy="32625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NO</a:t>
            </a:r>
            <a:endParaRPr lang="es-MX" dirty="0"/>
          </a:p>
        </p:txBody>
      </p:sp>
      <p:sp>
        <p:nvSpPr>
          <p:cNvPr id="56" name="Rectángulo 55"/>
          <p:cNvSpPr/>
          <p:nvPr/>
        </p:nvSpPr>
        <p:spPr>
          <a:xfrm>
            <a:off x="7092279" y="4319251"/>
            <a:ext cx="504056" cy="32625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717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Paso 3: Seleccione un método para determinar el OM (</a:t>
            </a:r>
            <a:r>
              <a:rPr lang="es-MX" sz="3200" dirty="0" smtClean="0"/>
              <a:t>EF </a:t>
            </a:r>
            <a:r>
              <a:rPr lang="es-MX" sz="3200" baseline="-25000" dirty="0" err="1" smtClean="0"/>
              <a:t>grid,OM,y</a:t>
            </a:r>
            <a:r>
              <a:rPr lang="es-MX" sz="3200" dirty="0" smtClean="0"/>
              <a:t>)</a:t>
            </a:r>
            <a:endParaRPr lang="es-MX" sz="3200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457200" y="1600201"/>
            <a:ext cx="8003232" cy="3845024"/>
          </a:xfrm>
        </p:spPr>
        <p:txBody>
          <a:bodyPr/>
          <a:lstStyle/>
          <a:p>
            <a:r>
              <a:rPr lang="es-MX" sz="2800" dirty="0" smtClean="0"/>
              <a:t>Se tienen cuatro (4) métodos:</a:t>
            </a:r>
          </a:p>
          <a:p>
            <a:pPr lvl="1"/>
            <a:r>
              <a:rPr lang="es-MX" sz="2400" dirty="0" smtClean="0"/>
              <a:t>OM </a:t>
            </a:r>
            <a:r>
              <a:rPr lang="es-MX" sz="2400" dirty="0"/>
              <a:t>despacho de </a:t>
            </a:r>
            <a:r>
              <a:rPr lang="es-MX" sz="2400" dirty="0" smtClean="0"/>
              <a:t>carga</a:t>
            </a:r>
          </a:p>
          <a:p>
            <a:pPr lvl="1"/>
            <a:r>
              <a:rPr lang="es-MX" sz="2400" dirty="0" smtClean="0"/>
              <a:t>OM </a:t>
            </a:r>
            <a:r>
              <a:rPr lang="es-MX" sz="2400" dirty="0"/>
              <a:t>Simple </a:t>
            </a:r>
            <a:r>
              <a:rPr lang="es-MX" sz="2400" dirty="0" smtClean="0"/>
              <a:t>ajustado</a:t>
            </a:r>
          </a:p>
          <a:p>
            <a:pPr lvl="1"/>
            <a:r>
              <a:rPr lang="es-MX" sz="2400" dirty="0" smtClean="0"/>
              <a:t>OM Simple</a:t>
            </a:r>
          </a:p>
          <a:p>
            <a:pPr lvl="1"/>
            <a:r>
              <a:rPr lang="es-MX" sz="2400" dirty="0" smtClean="0"/>
              <a:t>OM Promedio</a:t>
            </a:r>
            <a:endParaRPr lang="es-MX" sz="2400" dirty="0"/>
          </a:p>
          <a:p>
            <a:r>
              <a:rPr lang="es-MX" sz="2800" dirty="0" smtClean="0"/>
              <a:t>Se debe seleccionar y justificar la selección</a:t>
            </a:r>
          </a:p>
          <a:p>
            <a:r>
              <a:rPr lang="es-MX" sz="2800" dirty="0" smtClean="0"/>
              <a:t>El principal criterio es la disponibilidad de la información</a:t>
            </a:r>
            <a:endParaRPr lang="es-MX" sz="28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8" name="Rectángulo redondeado 7"/>
          <p:cNvSpPr/>
          <p:nvPr/>
        </p:nvSpPr>
        <p:spPr>
          <a:xfrm>
            <a:off x="731426" y="5505100"/>
            <a:ext cx="288032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Si dispone de los datos horarios de generación y consumo de combustible de todo el Sistema Eléctrico Aplicable</a:t>
            </a:r>
            <a:endParaRPr lang="es-MX" sz="1600" dirty="0"/>
          </a:p>
        </p:txBody>
      </p:sp>
      <p:sp>
        <p:nvSpPr>
          <p:cNvPr id="9" name="Rectángulo redondeado 8"/>
          <p:cNvSpPr/>
          <p:nvPr/>
        </p:nvSpPr>
        <p:spPr>
          <a:xfrm>
            <a:off x="5555962" y="5505100"/>
            <a:ext cx="288032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Debe usar el método de Análisis de Despacho de Datos</a:t>
            </a:r>
            <a:endParaRPr lang="es-MX" dirty="0"/>
          </a:p>
        </p:txBody>
      </p:sp>
      <p:cxnSp>
        <p:nvCxnSpPr>
          <p:cNvPr id="10" name="Conector recto de flecha 9"/>
          <p:cNvCxnSpPr>
            <a:stCxn id="8" idx="3"/>
            <a:endCxn id="9" idx="1"/>
          </p:cNvCxnSpPr>
          <p:nvPr/>
        </p:nvCxnSpPr>
        <p:spPr>
          <a:xfrm>
            <a:off x="3611746" y="6117168"/>
            <a:ext cx="194421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51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Paso 3: Seleccione un método para determinar el OM (EF </a:t>
            </a:r>
            <a:r>
              <a:rPr lang="es-MX" sz="3600" baseline="-25000" dirty="0" err="1"/>
              <a:t>grid,OM,y</a:t>
            </a:r>
            <a:r>
              <a:rPr lang="es-MX" sz="3600" dirty="0"/>
              <a:t>)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175898" y="2261853"/>
            <a:ext cx="15841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/>
              <a:t>Dispone de datos </a:t>
            </a:r>
            <a:r>
              <a:rPr lang="es-MX" sz="1100" dirty="0"/>
              <a:t>anuales </a:t>
            </a:r>
            <a:r>
              <a:rPr lang="es-MX" sz="1100" dirty="0" smtClean="0"/>
              <a:t>de generación, tipo  y consumo de combustible  por Planta/Unidad</a:t>
            </a:r>
            <a:endParaRPr lang="es-MX" sz="1100" dirty="0"/>
          </a:p>
        </p:txBody>
      </p:sp>
      <p:sp>
        <p:nvSpPr>
          <p:cNvPr id="11" name="Rombo 10"/>
          <p:cNvSpPr/>
          <p:nvPr/>
        </p:nvSpPr>
        <p:spPr>
          <a:xfrm>
            <a:off x="2267744" y="1998153"/>
            <a:ext cx="2304256" cy="139149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¿Generación de unidades LCMR &lt;50% en los últimos 5 años?</a:t>
            </a:r>
            <a:endParaRPr lang="es-MX" sz="12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092280" y="1700808"/>
            <a:ext cx="20517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LCMR = </a:t>
            </a:r>
            <a:r>
              <a:rPr lang="es-MX" sz="1600" dirty="0" smtClean="0"/>
              <a:t>Energía de bajo costo o que se despacha independiente de su costo marginal (Ej.: </a:t>
            </a:r>
            <a:r>
              <a:rPr lang="es-MX" sz="1600" dirty="0" err="1" smtClean="0"/>
              <a:t>Hidros</a:t>
            </a:r>
            <a:r>
              <a:rPr lang="es-MX" sz="1600" dirty="0" smtClean="0"/>
              <a:t> de pasada y Unidades forzadas)</a:t>
            </a:r>
            <a:endParaRPr lang="es-MX" sz="1600" dirty="0"/>
          </a:p>
          <a:p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LASL:</a:t>
            </a:r>
            <a:r>
              <a:rPr lang="es-MX" sz="1600" dirty="0" smtClean="0"/>
              <a:t> Carga mínima registrada (MW) en el Sistema Eléctrico Aplicable en el año</a:t>
            </a:r>
          </a:p>
          <a:p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HASL</a:t>
            </a:r>
            <a: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s-MX" sz="1600" dirty="0"/>
              <a:t> Carga </a:t>
            </a:r>
            <a:r>
              <a:rPr lang="es-MX" sz="1600" dirty="0" smtClean="0"/>
              <a:t>máxima </a:t>
            </a:r>
            <a:r>
              <a:rPr lang="es-MX" sz="1600" dirty="0"/>
              <a:t>registrada (MW) en el Sistema Eléctrico Aplicable en el año</a:t>
            </a:r>
          </a:p>
          <a:p>
            <a:endParaRPr lang="es-MX" sz="1600" dirty="0"/>
          </a:p>
        </p:txBody>
      </p:sp>
      <p:sp>
        <p:nvSpPr>
          <p:cNvPr id="13" name="Rectángulo redondeado 12"/>
          <p:cNvSpPr/>
          <p:nvPr/>
        </p:nvSpPr>
        <p:spPr>
          <a:xfrm>
            <a:off x="5220072" y="2261853"/>
            <a:ext cx="1800200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OM Simple</a:t>
            </a:r>
            <a:endParaRPr lang="es-MX" dirty="0"/>
          </a:p>
        </p:txBody>
      </p:sp>
      <p:sp>
        <p:nvSpPr>
          <p:cNvPr id="14" name="Rombo 13"/>
          <p:cNvSpPr/>
          <p:nvPr/>
        </p:nvSpPr>
        <p:spPr>
          <a:xfrm>
            <a:off x="2270432" y="3789907"/>
            <a:ext cx="2304256" cy="139149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¿EL promedio de despacho de LCMR &lt; promedio LASL los últimos tres años?</a:t>
            </a:r>
            <a:endParaRPr lang="es-MX" sz="1200" dirty="0"/>
          </a:p>
        </p:txBody>
      </p:sp>
      <p:sp>
        <p:nvSpPr>
          <p:cNvPr id="15" name="Rombo 14"/>
          <p:cNvSpPr/>
          <p:nvPr/>
        </p:nvSpPr>
        <p:spPr>
          <a:xfrm>
            <a:off x="175898" y="3789040"/>
            <a:ext cx="1587790" cy="139149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Dispone de datos horarios de despacho ?</a:t>
            </a:r>
            <a:endParaRPr lang="es-MX" sz="1200" dirty="0"/>
          </a:p>
        </p:txBody>
      </p:sp>
      <p:sp>
        <p:nvSpPr>
          <p:cNvPr id="16" name="Rombo 15"/>
          <p:cNvSpPr/>
          <p:nvPr/>
        </p:nvSpPr>
        <p:spPr>
          <a:xfrm>
            <a:off x="2267744" y="5521303"/>
            <a:ext cx="2304256" cy="1103465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LASL </a:t>
            </a:r>
            <a:r>
              <a:rPr lang="es-MX" sz="1200" dirty="0"/>
              <a:t>&gt; 1/3 HASL</a:t>
            </a:r>
          </a:p>
        </p:txBody>
      </p:sp>
      <p:sp>
        <p:nvSpPr>
          <p:cNvPr id="17" name="Rectángulo redondeado 16"/>
          <p:cNvSpPr/>
          <p:nvPr/>
        </p:nvSpPr>
        <p:spPr>
          <a:xfrm>
            <a:off x="175898" y="5640987"/>
            <a:ext cx="18002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OM Simple ajustado</a:t>
            </a:r>
          </a:p>
        </p:txBody>
      </p:sp>
      <p:sp>
        <p:nvSpPr>
          <p:cNvPr id="19" name="Rectángulo redondeado 18"/>
          <p:cNvSpPr/>
          <p:nvPr/>
        </p:nvSpPr>
        <p:spPr>
          <a:xfrm>
            <a:off x="7232543" y="5650603"/>
            <a:ext cx="18002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OM Promedio</a:t>
            </a:r>
            <a:endParaRPr lang="es-MX" dirty="0"/>
          </a:p>
        </p:txBody>
      </p:sp>
      <p:cxnSp>
        <p:nvCxnSpPr>
          <p:cNvPr id="21" name="Conector recto de flecha 20"/>
          <p:cNvCxnSpPr>
            <a:stCxn id="10" idx="3"/>
            <a:endCxn id="11" idx="1"/>
          </p:cNvCxnSpPr>
          <p:nvPr/>
        </p:nvCxnSpPr>
        <p:spPr>
          <a:xfrm>
            <a:off x="1760074" y="2693901"/>
            <a:ext cx="507670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>
            <a:stCxn id="11" idx="3"/>
            <a:endCxn id="13" idx="1"/>
          </p:cNvCxnSpPr>
          <p:nvPr/>
        </p:nvCxnSpPr>
        <p:spPr>
          <a:xfrm flipV="1">
            <a:off x="4572000" y="2693901"/>
            <a:ext cx="648072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>
            <a:stCxn id="11" idx="2"/>
            <a:endCxn id="14" idx="0"/>
          </p:cNvCxnSpPr>
          <p:nvPr/>
        </p:nvCxnSpPr>
        <p:spPr>
          <a:xfrm>
            <a:off x="3419872" y="3389650"/>
            <a:ext cx="2688" cy="400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>
            <a:stCxn id="14" idx="1"/>
            <a:endCxn id="15" idx="3"/>
          </p:cNvCxnSpPr>
          <p:nvPr/>
        </p:nvCxnSpPr>
        <p:spPr>
          <a:xfrm flipH="1" flipV="1">
            <a:off x="1763688" y="4484789"/>
            <a:ext cx="506744" cy="8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angular 37"/>
          <p:cNvCxnSpPr>
            <a:stCxn id="15" idx="2"/>
          </p:cNvCxnSpPr>
          <p:nvPr/>
        </p:nvCxnSpPr>
        <p:spPr>
          <a:xfrm rot="16200000" flipH="1">
            <a:off x="1533869" y="4616460"/>
            <a:ext cx="169799" cy="129795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>
            <a:endCxn id="16" idx="1"/>
          </p:cNvCxnSpPr>
          <p:nvPr/>
        </p:nvCxnSpPr>
        <p:spPr>
          <a:xfrm>
            <a:off x="2267744" y="5352370"/>
            <a:ext cx="0" cy="720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angular 41"/>
          <p:cNvCxnSpPr>
            <a:stCxn id="15" idx="1"/>
          </p:cNvCxnSpPr>
          <p:nvPr/>
        </p:nvCxnSpPr>
        <p:spPr>
          <a:xfrm rot="10800000" flipH="1" flipV="1">
            <a:off x="175898" y="4484788"/>
            <a:ext cx="281302" cy="1154163"/>
          </a:xfrm>
          <a:prstGeom prst="bentConnector4">
            <a:avLst>
              <a:gd name="adj1" fmla="val -81265"/>
              <a:gd name="adj2" fmla="val 8014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ángulo redondeado 42"/>
          <p:cNvSpPr/>
          <p:nvPr/>
        </p:nvSpPr>
        <p:spPr>
          <a:xfrm>
            <a:off x="5300610" y="5650603"/>
            <a:ext cx="15841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/>
              <a:t>Dispone </a:t>
            </a:r>
            <a:r>
              <a:rPr lang="es-MX" sz="1100" dirty="0"/>
              <a:t>de Datos agregados anuales de </a:t>
            </a:r>
            <a:r>
              <a:rPr lang="es-MX" sz="1100" dirty="0" smtClean="0"/>
              <a:t>generación, </a:t>
            </a:r>
            <a:r>
              <a:rPr lang="es-MX" sz="1100" dirty="0"/>
              <a:t>tipo </a:t>
            </a:r>
            <a:r>
              <a:rPr lang="es-MX" sz="1100" dirty="0" smtClean="0"/>
              <a:t>y consumo de combustible?.</a:t>
            </a:r>
            <a:endParaRPr lang="es-MX" sz="1100" dirty="0"/>
          </a:p>
        </p:txBody>
      </p:sp>
      <p:cxnSp>
        <p:nvCxnSpPr>
          <p:cNvPr id="45" name="Conector recto de flecha 44"/>
          <p:cNvCxnSpPr>
            <a:stCxn id="16" idx="3"/>
            <a:endCxn id="43" idx="1"/>
          </p:cNvCxnSpPr>
          <p:nvPr/>
        </p:nvCxnSpPr>
        <p:spPr>
          <a:xfrm>
            <a:off x="4572000" y="6073036"/>
            <a:ext cx="728610" cy="9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/>
          <p:cNvCxnSpPr>
            <a:stCxn id="43" idx="3"/>
            <a:endCxn id="19" idx="1"/>
          </p:cNvCxnSpPr>
          <p:nvPr/>
        </p:nvCxnSpPr>
        <p:spPr>
          <a:xfrm>
            <a:off x="6884786" y="6082651"/>
            <a:ext cx="3477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angular 57"/>
          <p:cNvCxnSpPr>
            <a:stCxn id="16" idx="2"/>
            <a:endCxn id="17" idx="3"/>
          </p:cNvCxnSpPr>
          <p:nvPr/>
        </p:nvCxnSpPr>
        <p:spPr>
          <a:xfrm rot="5400000" flipH="1">
            <a:off x="2422118" y="5627015"/>
            <a:ext cx="551733" cy="1443774"/>
          </a:xfrm>
          <a:prstGeom prst="bentConnector4">
            <a:avLst>
              <a:gd name="adj1" fmla="val -41433"/>
              <a:gd name="adj2" fmla="val 899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ángulo 60"/>
          <p:cNvSpPr/>
          <p:nvPr/>
        </p:nvSpPr>
        <p:spPr>
          <a:xfrm>
            <a:off x="4563244" y="2250952"/>
            <a:ext cx="504056" cy="3262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</a:t>
            </a:r>
            <a:endParaRPr lang="es-MX" dirty="0"/>
          </a:p>
        </p:txBody>
      </p:sp>
      <p:sp>
        <p:nvSpPr>
          <p:cNvPr id="62" name="Rectángulo 61"/>
          <p:cNvSpPr/>
          <p:nvPr/>
        </p:nvSpPr>
        <p:spPr>
          <a:xfrm>
            <a:off x="3725416" y="3330252"/>
            <a:ext cx="504056" cy="32625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NO</a:t>
            </a:r>
            <a:endParaRPr lang="es-MX" dirty="0"/>
          </a:p>
        </p:txBody>
      </p:sp>
      <p:sp>
        <p:nvSpPr>
          <p:cNvPr id="63" name="Rectángulo 62"/>
          <p:cNvSpPr/>
          <p:nvPr/>
        </p:nvSpPr>
        <p:spPr>
          <a:xfrm>
            <a:off x="1819433" y="4026374"/>
            <a:ext cx="504056" cy="32625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NO</a:t>
            </a:r>
            <a:endParaRPr lang="es-MX" dirty="0"/>
          </a:p>
        </p:txBody>
      </p:sp>
      <p:sp>
        <p:nvSpPr>
          <p:cNvPr id="71" name="Rectángulo 70"/>
          <p:cNvSpPr/>
          <p:nvPr/>
        </p:nvSpPr>
        <p:spPr>
          <a:xfrm>
            <a:off x="4601936" y="4059491"/>
            <a:ext cx="504056" cy="3262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</a:t>
            </a:r>
            <a:endParaRPr lang="es-MX" dirty="0"/>
          </a:p>
        </p:txBody>
      </p:sp>
      <p:sp>
        <p:nvSpPr>
          <p:cNvPr id="72" name="Rectángulo 71"/>
          <p:cNvSpPr/>
          <p:nvPr/>
        </p:nvSpPr>
        <p:spPr>
          <a:xfrm>
            <a:off x="-33231" y="4793111"/>
            <a:ext cx="504056" cy="3262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</a:t>
            </a:r>
            <a:endParaRPr lang="es-MX" dirty="0"/>
          </a:p>
        </p:txBody>
      </p:sp>
      <p:sp>
        <p:nvSpPr>
          <p:cNvPr id="73" name="Rectángulo 72"/>
          <p:cNvSpPr/>
          <p:nvPr/>
        </p:nvSpPr>
        <p:spPr>
          <a:xfrm>
            <a:off x="1463969" y="4998592"/>
            <a:ext cx="504056" cy="32625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NO</a:t>
            </a:r>
            <a:endParaRPr lang="es-MX" dirty="0"/>
          </a:p>
        </p:txBody>
      </p:sp>
      <p:sp>
        <p:nvSpPr>
          <p:cNvPr id="74" name="Rectángulo 73"/>
          <p:cNvSpPr/>
          <p:nvPr/>
        </p:nvSpPr>
        <p:spPr>
          <a:xfrm>
            <a:off x="2445956" y="6505083"/>
            <a:ext cx="504056" cy="3262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</a:t>
            </a:r>
            <a:endParaRPr lang="es-MX" dirty="0"/>
          </a:p>
        </p:txBody>
      </p:sp>
      <p:sp>
        <p:nvSpPr>
          <p:cNvPr id="75" name="Rectángulo 74"/>
          <p:cNvSpPr/>
          <p:nvPr/>
        </p:nvSpPr>
        <p:spPr>
          <a:xfrm>
            <a:off x="4589060" y="5620024"/>
            <a:ext cx="504056" cy="32625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NO</a:t>
            </a:r>
            <a:endParaRPr lang="es-MX" dirty="0"/>
          </a:p>
        </p:txBody>
      </p:sp>
      <p:cxnSp>
        <p:nvCxnSpPr>
          <p:cNvPr id="81" name="Conector angular 80"/>
          <p:cNvCxnSpPr>
            <a:stCxn id="14" idx="3"/>
          </p:cNvCxnSpPr>
          <p:nvPr/>
        </p:nvCxnSpPr>
        <p:spPr>
          <a:xfrm flipV="1">
            <a:off x="4574688" y="3203192"/>
            <a:ext cx="1545484" cy="1282464"/>
          </a:xfrm>
          <a:prstGeom prst="bentConnector3">
            <a:avLst>
              <a:gd name="adj1" fmla="val 1010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15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Paso 4: Calcule el factor de emisión (OM) de acuerdo con el método </a:t>
            </a:r>
            <a:r>
              <a:rPr lang="es-MX" sz="3600" dirty="0" smtClean="0"/>
              <a:t>seleccionado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De acuerdo a la información disponible seleccionamos la opción de calculo: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dirty="0" smtClean="0"/>
              <a:t>Opción </a:t>
            </a:r>
            <a:r>
              <a:rPr lang="es-MX" dirty="0"/>
              <a:t>A: basada en la generación </a:t>
            </a:r>
            <a:r>
              <a:rPr lang="es-MX" dirty="0" smtClean="0"/>
              <a:t>neta </a:t>
            </a:r>
            <a:r>
              <a:rPr lang="es-MX" dirty="0"/>
              <a:t>y un factor de emisión de CO2 </a:t>
            </a:r>
            <a:r>
              <a:rPr lang="es-MX" dirty="0" smtClean="0"/>
              <a:t>por unidad.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dirty="0"/>
              <a:t>Opción B: basada en la generación </a:t>
            </a:r>
            <a:r>
              <a:rPr lang="es-MX" dirty="0" smtClean="0"/>
              <a:t>neta </a:t>
            </a:r>
            <a:r>
              <a:rPr lang="es-MX" dirty="0"/>
              <a:t>total de todas las centrales eléctricas que sirven el sistema y los tipos de combustible y el consumo total de combustible del sistema eléctrico del </a:t>
            </a:r>
            <a:r>
              <a:rPr lang="es-MX" dirty="0" smtClean="0"/>
              <a:t>proyecto.</a:t>
            </a:r>
          </a:p>
          <a:p>
            <a:pPr lvl="2"/>
            <a:r>
              <a:rPr lang="es-MX" dirty="0" smtClean="0"/>
              <a:t>Opción B solo se puede ser usar si no se tienen datos para la “A”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346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6076" y="8400"/>
            <a:ext cx="8229600" cy="1143000"/>
          </a:xfrm>
        </p:spPr>
        <p:txBody>
          <a:bodyPr/>
          <a:lstStyle/>
          <a:p>
            <a:r>
              <a:rPr lang="es-MX" sz="3200" dirty="0"/>
              <a:t>Paso 4: Calcule el factor de emisión (OM) de acuerdo con el método seleccionado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56076" y="2139571"/>
                <a:ext cx="8229600" cy="4437112"/>
              </a:xfrm>
            </p:spPr>
            <p:txBody>
              <a:bodyPr/>
              <a:lstStyle/>
              <a:p>
                <a:r>
                  <a:rPr lang="es-MX" dirty="0" smtClean="0"/>
                  <a:t>Donde:</a:t>
                </a:r>
              </a:p>
              <a:p>
                <a:pPr lvl="1"/>
                <a:r>
                  <a:rPr lang="es-MX" sz="2400" dirty="0"/>
                  <a:t>𝐸𝐹 </a:t>
                </a:r>
                <a:r>
                  <a:rPr lang="es-MX" sz="2400" baseline="-25000" dirty="0"/>
                  <a:t>𝑔𝑟𝑖𝑑</a:t>
                </a:r>
                <a:r>
                  <a:rPr lang="es-MX" sz="2400" baseline="-25000" dirty="0" smtClean="0"/>
                  <a:t>,𝑂𝑀𝑠𝑖𝑚𝑝𝑙𝑒</a:t>
                </a:r>
                <a:r>
                  <a:rPr lang="es-MX" sz="2400" baseline="-25000" dirty="0"/>
                  <a:t>,</a:t>
                </a:r>
                <a:r>
                  <a:rPr lang="es-MX" sz="2400" baseline="-25000" dirty="0" smtClean="0"/>
                  <a:t>𝑦  </a:t>
                </a:r>
                <a:r>
                  <a:rPr lang="es-MX" sz="2400" dirty="0" smtClean="0"/>
                  <a:t>= Factor de Emisión, Margen Operativo (OM) Simple, del año de calculo </a:t>
                </a:r>
                <a:r>
                  <a:rPr lang="es-MX" sz="2400" dirty="0"/>
                  <a:t>(t CO2/</a:t>
                </a:r>
                <a:r>
                  <a:rPr lang="es-MX" sz="2400" dirty="0" err="1"/>
                  <a:t>MWh</a:t>
                </a:r>
                <a:r>
                  <a:rPr lang="es-MX" sz="2400" dirty="0"/>
                  <a:t>) </a:t>
                </a:r>
                <a:r>
                  <a:rPr lang="es-MX" sz="2400" dirty="0" smtClean="0"/>
                  <a:t> </a:t>
                </a:r>
              </a:p>
              <a:p>
                <a:pPr lvl="1"/>
                <a:r>
                  <a:rPr lang="es-MX" sz="2400" dirty="0" smtClean="0"/>
                  <a:t>∑𝐸𝐺 </a:t>
                </a:r>
                <a:r>
                  <a:rPr lang="es-MX" sz="2400" baseline="-25000" dirty="0"/>
                  <a:t>𝑚,</a:t>
                </a:r>
                <a:r>
                  <a:rPr lang="es-MX" sz="2400" baseline="-25000" dirty="0" smtClean="0"/>
                  <a:t>𝑦   </a:t>
                </a:r>
                <a:r>
                  <a:rPr lang="es-MX" sz="2400" dirty="0" smtClean="0"/>
                  <a:t>=  Cantidad neta de energía generada y vendida a la red por cada unidad, del año de calculo </a:t>
                </a:r>
                <a:r>
                  <a:rPr lang="es-MX" sz="2400" dirty="0"/>
                  <a:t>(</a:t>
                </a:r>
                <a:r>
                  <a:rPr lang="es-MX" sz="2400" dirty="0" err="1"/>
                  <a:t>MWh</a:t>
                </a:r>
                <a:r>
                  <a:rPr lang="es-MX" sz="2400" dirty="0"/>
                  <a:t>) </a:t>
                </a:r>
                <a:endParaRPr lang="es-MX" sz="24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𝐸𝐿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2400" dirty="0" smtClean="0"/>
                  <a:t>  = Factor de Emisión CO2 de cada unidad, en el año de calculo </a:t>
                </a:r>
                <a:r>
                  <a:rPr lang="es-MX" sz="2400" dirty="0"/>
                  <a:t>(t CO2/</a:t>
                </a:r>
                <a:r>
                  <a:rPr lang="es-MX" sz="2400" dirty="0" err="1"/>
                  <a:t>MWh</a:t>
                </a:r>
                <a:r>
                  <a:rPr lang="es-MX" sz="2400" dirty="0"/>
                  <a:t>) </a:t>
                </a:r>
                <a:endParaRPr lang="es-MX" sz="2400" dirty="0" smtClean="0"/>
              </a:p>
              <a:p>
                <a:pPr lvl="1"/>
                <a:r>
                  <a:rPr lang="es-MX" sz="2400" dirty="0"/>
                  <a:t> </a:t>
                </a:r>
                <a:r>
                  <a:rPr lang="es-MX" sz="2400" i="1" dirty="0" smtClean="0"/>
                  <a:t>m</a:t>
                </a:r>
                <a:r>
                  <a:rPr lang="es-MX" sz="2400" dirty="0" smtClean="0"/>
                  <a:t>  = Todas las unidades que operan en el sistema, excepto las LCMR</a:t>
                </a:r>
              </a:p>
              <a:p>
                <a:pPr lvl="1"/>
                <a:r>
                  <a:rPr lang="es-MX" sz="2400" dirty="0" smtClean="0"/>
                  <a:t> </a:t>
                </a:r>
                <a:r>
                  <a:rPr lang="es-MX" sz="2400" i="1" dirty="0" smtClean="0"/>
                  <a:t>y</a:t>
                </a:r>
                <a:r>
                  <a:rPr lang="es-MX" sz="2400" dirty="0" smtClean="0"/>
                  <a:t>  = año de calculo</a:t>
                </a:r>
                <a:endParaRPr lang="es-MX" sz="24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6076" y="2139571"/>
                <a:ext cx="8229600" cy="4437112"/>
              </a:xfrm>
              <a:blipFill>
                <a:blip r:embed="rId2"/>
                <a:stretch>
                  <a:fillRect l="-1704" t="-1786" r="-148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14</a:t>
            </a:fld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2456002" y="1337082"/>
                <a:ext cx="4229748" cy="5922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sz="2400" dirty="0" smtClean="0"/>
                  <a:t>𝐸𝐹 </a:t>
                </a:r>
                <a:r>
                  <a:rPr lang="es-MX" sz="2400" baseline="-25000" dirty="0" smtClean="0"/>
                  <a:t>𝑔𝑟𝑖𝑑,𝑂𝑀𝑠𝑖𝑚𝑝𝑙𝑒</a:t>
                </a:r>
                <a:r>
                  <a:rPr lang="es-MX" sz="2400" baseline="-25000" dirty="0"/>
                  <a:t>,</a:t>
                </a:r>
                <a:r>
                  <a:rPr lang="es-MX" sz="2400" baseline="-25000" dirty="0" smtClean="0"/>
                  <a:t>𝑦 </a:t>
                </a:r>
                <a:r>
                  <a:rPr lang="es-MX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𝐸𝐺</m:t>
                            </m:r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 ×  </m:t>
                            </m:r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𝐸𝐹</m:t>
                            </m:r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𝐸𝐿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𝐸𝐺</m:t>
                            </m:r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nary>
                      </m:den>
                    </m:f>
                  </m:oMath>
                </a14:m>
                <a:r>
                  <a:rPr lang="es-MX" sz="2400" dirty="0" smtClean="0"/>
                  <a:t> </a:t>
                </a:r>
                <a:endParaRPr lang="es-MX" sz="2400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6002" y="1337082"/>
                <a:ext cx="4229748" cy="592278"/>
              </a:xfrm>
              <a:prstGeom prst="rect">
                <a:avLst/>
              </a:prstGeom>
              <a:blipFill>
                <a:blip r:embed="rId3"/>
                <a:stretch>
                  <a:fillRect l="-4467" b="-2061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731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Paso 4: Calcule el factor de emisión (OM) de acuerdo con el método seleccionado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748680"/>
              </a:xfrm>
            </p:spPr>
            <p:txBody>
              <a:bodyPr/>
              <a:lstStyle/>
              <a:p>
                <a:pPr marL="0" lvl="1" indent="0">
                  <a:buNone/>
                </a:pPr>
                <a:r>
                  <a:rPr lang="es-MX" sz="2400" dirty="0" smtClean="0"/>
                  <a:t>Calculo de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𝐸𝐿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2400" dirty="0"/>
                  <a:t> </a:t>
                </a:r>
                <a:r>
                  <a:rPr lang="es-MX" sz="2400" dirty="0" smtClean="0"/>
                  <a:t>Factor </a:t>
                </a:r>
                <a:r>
                  <a:rPr lang="es-MX" sz="2400" dirty="0"/>
                  <a:t>de Emisión CO2 de cada unidad, en el año de calculo (t CO2/</a:t>
                </a:r>
                <a:r>
                  <a:rPr lang="es-MX" sz="2400" dirty="0" err="1"/>
                  <a:t>MWh</a:t>
                </a:r>
                <a:r>
                  <a:rPr lang="es-MX" sz="2400" dirty="0"/>
                  <a:t>) </a:t>
                </a:r>
                <a:endParaRPr lang="es-MX" sz="2400" dirty="0" smtClean="0"/>
              </a:p>
              <a:p>
                <a:pPr marL="0" lvl="1" indent="0">
                  <a:buNone/>
                </a:pPr>
                <a:r>
                  <a:rPr lang="es-MX" sz="2400" dirty="0" smtClean="0"/>
                  <a:t>Para esto tenemos tres opciones</a:t>
                </a:r>
                <a:endParaRPr lang="es-MX" sz="2400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748680"/>
              </a:xfrm>
              <a:blipFill>
                <a:blip r:embed="rId2"/>
                <a:stretch>
                  <a:fillRect l="-1111" t="-6557" b="-8770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/>
          <p:cNvSpPr txBox="1"/>
          <p:nvPr/>
        </p:nvSpPr>
        <p:spPr>
          <a:xfrm>
            <a:off x="539552" y="2996952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Opción A1: </a:t>
            </a:r>
            <a:r>
              <a:rPr lang="es-MX" dirty="0" smtClean="0"/>
              <a:t>Si </a:t>
            </a:r>
            <a:r>
              <a:rPr lang="es-MX" dirty="0"/>
              <a:t>para una unidad </a:t>
            </a:r>
            <a:r>
              <a:rPr lang="es-MX" dirty="0" smtClean="0"/>
              <a:t>hay </a:t>
            </a:r>
            <a:r>
              <a:rPr lang="es-MX" dirty="0"/>
              <a:t>datos disponibles sobre el consumo de combustible y la </a:t>
            </a:r>
            <a:r>
              <a:rPr lang="es-MX" dirty="0" smtClean="0"/>
              <a:t>generación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3167844" y="2974306"/>
            <a:ext cx="2808312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/>
              <a:t>Opción A2: </a:t>
            </a:r>
            <a:r>
              <a:rPr lang="es-MX" dirty="0" smtClean="0"/>
              <a:t>Si </a:t>
            </a:r>
            <a:r>
              <a:rPr lang="es-MX" dirty="0"/>
              <a:t>para una unidad </a:t>
            </a:r>
            <a:r>
              <a:rPr lang="es-MX" dirty="0" smtClean="0"/>
              <a:t>solo </a:t>
            </a:r>
            <a:r>
              <a:rPr lang="es-MX" dirty="0"/>
              <a:t>se dispone de datos sobre la generación </a:t>
            </a:r>
            <a:r>
              <a:rPr lang="es-MX" dirty="0" smtClean="0"/>
              <a:t>y </a:t>
            </a:r>
            <a:r>
              <a:rPr lang="es-MX" dirty="0"/>
              <a:t>los tipos de combustible utilizados, el factor de emisión debe determinarse en función del factor de emisión de CO2 del tipo de combustible utilizado y la eficiencia de la </a:t>
            </a:r>
            <a:r>
              <a:rPr lang="es-MX" dirty="0" smtClean="0"/>
              <a:t>unidad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6228184" y="2974306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Opción A3: </a:t>
            </a:r>
            <a:r>
              <a:rPr lang="es-MX" dirty="0" smtClean="0"/>
              <a:t>Si solo </a:t>
            </a:r>
            <a:r>
              <a:rPr lang="es-MX" dirty="0"/>
              <a:t>se dispone de datos sobre la </a:t>
            </a:r>
            <a:r>
              <a:rPr lang="es-MX" dirty="0" smtClean="0"/>
              <a:t>generación, </a:t>
            </a:r>
            <a:r>
              <a:rPr lang="es-MX" dirty="0"/>
              <a:t>se puede asumir un factor de emisión de 0 t CO2 / </a:t>
            </a:r>
            <a:r>
              <a:rPr lang="es-MX" dirty="0" err="1"/>
              <a:t>MWh</a:t>
            </a:r>
            <a:r>
              <a:rPr lang="es-MX" dirty="0"/>
              <a:t> como un enfoque simple y conservador</a:t>
            </a:r>
          </a:p>
        </p:txBody>
      </p:sp>
    </p:spTree>
    <p:extLst>
      <p:ext uri="{BB962C8B-B14F-4D97-AF65-F5344CB8AC3E}">
        <p14:creationId xmlns:p14="http://schemas.microsoft.com/office/powerpoint/2010/main" val="369131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s-MX" sz="2800" dirty="0"/>
              <a:t>Paso 4: Calcule el factor de emisión (OM</a:t>
            </a:r>
            <a:r>
              <a:rPr lang="es-MX" sz="2800" dirty="0" smtClean="0"/>
              <a:t>), OPCION A2</a:t>
            </a:r>
            <a:endParaRPr lang="es-MX" sz="28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16</a:t>
            </a:fld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2195736" y="980728"/>
                <a:ext cx="3331681" cy="6322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𝐸𝐿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s-MX" sz="2400" dirty="0"/>
                          <m:t>𝐸𝐹</m:t>
                        </m:r>
                        <m:r>
                          <m:rPr>
                            <m:nor/>
                          </m:rPr>
                          <a:rPr lang="es-MX" sz="2400" baseline="-25000" dirty="0"/>
                          <m:t>𝑐𝑜</m:t>
                        </m:r>
                        <m:r>
                          <m:rPr>
                            <m:nor/>
                          </m:rPr>
                          <a:rPr lang="es-MX" sz="2400" baseline="-25000" dirty="0"/>
                          <m:t>2,</m:t>
                        </m:r>
                        <m:r>
                          <m:rPr>
                            <m:nor/>
                          </m:rPr>
                          <a:rPr lang="es-MX" sz="2400" baseline="-25000" dirty="0"/>
                          <m:t>𝑚</m:t>
                        </m:r>
                        <m:r>
                          <m:rPr>
                            <m:nor/>
                          </m:rPr>
                          <a:rPr lang="es-MX" sz="2400" baseline="-25000" dirty="0"/>
                          <m:t>,</m:t>
                        </m:r>
                        <m:r>
                          <m:rPr>
                            <m:nor/>
                          </m:rPr>
                          <a:rPr lang="es-MX" sz="2400" baseline="-25000" dirty="0"/>
                          <m:t>𝑖</m:t>
                        </m:r>
                        <m:r>
                          <m:rPr>
                            <m:nor/>
                          </m:rPr>
                          <a:rPr lang="es-MX" sz="2400" baseline="-25000" dirty="0"/>
                          <m:t>,</m:t>
                        </m:r>
                        <m:r>
                          <m:rPr>
                            <m:nor/>
                          </m:rPr>
                          <a:rPr lang="es-MX" sz="2400" baseline="-25000" dirty="0"/>
                          <m:t>𝑦</m:t>
                        </m:r>
                        <m:r>
                          <m:rPr>
                            <m:nor/>
                          </m:rPr>
                          <a:rPr lang="es-MX" sz="24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s-MX" sz="2400" dirty="0"/>
                          <m:t>×</m:t>
                        </m:r>
                        <m:r>
                          <m:rPr>
                            <m:nor/>
                          </m:rPr>
                          <a:rPr lang="es-MX" sz="24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s-MX" sz="2400" dirty="0"/>
                          <m:t>3.6</m:t>
                        </m:r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s-MX" sz="2400" i="1" baseline="-2500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s-MX" sz="2400" i="1" baseline="-250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400" i="1" baseline="-2500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s-MX" sz="2400" dirty="0" smtClean="0"/>
                  <a:t> </a:t>
                </a:r>
                <a:endParaRPr lang="es-MX" sz="2400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980728"/>
                <a:ext cx="3331681" cy="632289"/>
              </a:xfrm>
              <a:prstGeom prst="rect">
                <a:avLst/>
              </a:prstGeom>
              <a:blipFill>
                <a:blip r:embed="rId2"/>
                <a:stretch>
                  <a:fillRect b="-1826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060848"/>
                <a:ext cx="8229600" cy="4102586"/>
              </a:xfrm>
            </p:spPr>
            <p:txBody>
              <a:bodyPr/>
              <a:lstStyle/>
              <a:p>
                <a:r>
                  <a:rPr lang="es-MX" sz="2800" dirty="0" smtClean="0"/>
                  <a:t>Donde: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s-MX" sz="2000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𝐸𝐿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000" i="1" baseline="-2500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2000" dirty="0" smtClean="0"/>
                  <a:t>  = Factor de Emisión CO2 de cada unidad, en el año de calculo </a:t>
                </a:r>
                <a:r>
                  <a:rPr lang="es-MX" sz="2000" dirty="0"/>
                  <a:t>(t CO2/</a:t>
                </a:r>
                <a:r>
                  <a:rPr lang="es-MX" sz="2000" dirty="0" err="1"/>
                  <a:t>MWh</a:t>
                </a:r>
                <a:r>
                  <a:rPr lang="es-MX" sz="2000" dirty="0"/>
                  <a:t>) </a:t>
                </a:r>
                <a:endParaRPr lang="es-MX" sz="2000" dirty="0" smtClean="0"/>
              </a:p>
              <a:p>
                <a:pPr lvl="1"/>
                <a:r>
                  <a:rPr lang="es-MX" sz="2000" dirty="0" smtClean="0"/>
                  <a:t>𝐸𝐹</a:t>
                </a:r>
                <a:r>
                  <a:rPr lang="es-MX" sz="2000" baseline="-25000" dirty="0" smtClean="0"/>
                  <a:t>𝑐𝑜</a:t>
                </a:r>
                <a:r>
                  <a:rPr lang="es-MX" sz="2000" baseline="-25000" dirty="0"/>
                  <a:t>2,𝑚,𝑖,</a:t>
                </a:r>
                <a:r>
                  <a:rPr lang="es-MX" sz="2000" baseline="-25000" dirty="0" smtClean="0"/>
                  <a:t>𝑦</a:t>
                </a:r>
                <a:r>
                  <a:rPr lang="es-MX" sz="2000" dirty="0"/>
                  <a:t> = Factor de </a:t>
                </a:r>
                <a:r>
                  <a:rPr lang="es-MX" sz="2000" dirty="0" smtClean="0"/>
                  <a:t>emisión </a:t>
                </a:r>
                <a:r>
                  <a:rPr lang="es-MX" sz="2000" dirty="0"/>
                  <a:t>promedio del combustible tipo i utilizado en la unidad </a:t>
                </a:r>
                <a:r>
                  <a:rPr lang="es-MX" sz="2000" dirty="0" smtClean="0"/>
                  <a:t>en </a:t>
                </a:r>
                <a:r>
                  <a:rPr lang="es-MX" sz="2000" dirty="0"/>
                  <a:t>el año </a:t>
                </a:r>
                <a:r>
                  <a:rPr lang="es-MX" sz="2000" dirty="0" smtClean="0"/>
                  <a:t>de análisis </a:t>
                </a:r>
                <a:r>
                  <a:rPr lang="es-MX" sz="2000" dirty="0"/>
                  <a:t>(t CO2 / GJ)</a:t>
                </a:r>
              </a:p>
              <a:p>
                <a:pPr lvl="1"/>
                <a:r>
                  <a:rPr lang="es-MX" sz="2000" dirty="0"/>
                  <a:t>𝜂</a:t>
                </a:r>
                <a:r>
                  <a:rPr lang="es-MX" sz="2000" baseline="-25000" dirty="0"/>
                  <a:t>𝑚,</a:t>
                </a:r>
                <a:r>
                  <a:rPr lang="es-MX" sz="2000" baseline="-25000" dirty="0" smtClean="0"/>
                  <a:t>𝑦</a:t>
                </a:r>
                <a:r>
                  <a:rPr lang="es-MX" sz="2000" dirty="0" smtClean="0"/>
                  <a:t> </a:t>
                </a:r>
                <a:r>
                  <a:rPr lang="es-MX" sz="2000" dirty="0"/>
                  <a:t>= Eficiencia media de conversión de energía neta de la unidad de potencia m en el año </a:t>
                </a:r>
                <a:r>
                  <a:rPr lang="es-MX" sz="2000" dirty="0" smtClean="0"/>
                  <a:t>de análisis</a:t>
                </a:r>
              </a:p>
              <a:p>
                <a:pPr lvl="1"/>
                <a:r>
                  <a:rPr lang="es-MX" sz="2000" dirty="0" smtClean="0"/>
                  <a:t> </a:t>
                </a:r>
                <a:r>
                  <a:rPr lang="es-MX" sz="2000" i="1" dirty="0" smtClean="0"/>
                  <a:t>m</a:t>
                </a:r>
                <a:r>
                  <a:rPr lang="es-MX" sz="2000" dirty="0" smtClean="0"/>
                  <a:t>  = Todas las unidades que operan en el sistema, excepto las LCMR</a:t>
                </a:r>
              </a:p>
              <a:p>
                <a:pPr lvl="1"/>
                <a:r>
                  <a:rPr lang="es-MX" sz="2000" dirty="0" smtClean="0"/>
                  <a:t> </a:t>
                </a:r>
                <a:r>
                  <a:rPr lang="es-MX" sz="2000" i="1" dirty="0" smtClean="0"/>
                  <a:t>y</a:t>
                </a:r>
                <a:r>
                  <a:rPr lang="es-MX" sz="2000" dirty="0" smtClean="0"/>
                  <a:t>  = año de calculo</a:t>
                </a:r>
              </a:p>
              <a:p>
                <a:pPr lvl="1"/>
                <a:r>
                  <a:rPr lang="es-MX" sz="2000" dirty="0"/>
                  <a:t>3.6 = </a:t>
                </a:r>
                <a:r>
                  <a:rPr lang="es-MX" sz="2000" dirty="0" smtClean="0"/>
                  <a:t>Factor de Conversión </a:t>
                </a:r>
                <a:r>
                  <a:rPr lang="es-MX" sz="2000" dirty="0"/>
                  <a:t>(GJ/</a:t>
                </a:r>
                <a:r>
                  <a:rPr lang="es-MX" sz="2000" dirty="0" err="1"/>
                  <a:t>MWh</a:t>
                </a:r>
                <a:r>
                  <a:rPr lang="es-MX" sz="2000" dirty="0"/>
                  <a:t>) </a:t>
                </a:r>
                <a:endParaRPr lang="es-MX" sz="2400" dirty="0"/>
              </a:p>
            </p:txBody>
          </p:sp>
        </mc:Choice>
        <mc:Fallback xmlns="">
          <p:sp>
            <p:nvSpPr>
              <p:cNvPr id="7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060848"/>
                <a:ext cx="8229600" cy="4102586"/>
              </a:xfrm>
              <a:blipFill>
                <a:blip r:embed="rId3"/>
                <a:stretch>
                  <a:fillRect l="-1333" t="-133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495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Paso 4: </a:t>
            </a:r>
            <a:r>
              <a:rPr lang="es-MX" sz="3200" dirty="0" smtClean="0"/>
              <a:t>Calculo de la Energía Generada (</a:t>
            </a:r>
            <a:r>
              <a:rPr lang="es-MX" sz="3200" dirty="0"/>
              <a:t>𝐸𝐺 </a:t>
            </a:r>
            <a:r>
              <a:rPr lang="es-MX" sz="3200" baseline="-25000" dirty="0"/>
              <a:t>𝑚,𝑦 </a:t>
            </a:r>
            <a:r>
              <a:rPr lang="es-MX" sz="3200" dirty="0" smtClean="0"/>
              <a:t>)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1560" y="4293096"/>
            <a:ext cx="8229600" cy="2116832"/>
          </a:xfrm>
        </p:spPr>
        <p:txBody>
          <a:bodyPr/>
          <a:lstStyle/>
          <a:p>
            <a:r>
              <a:rPr lang="es-MX" dirty="0" smtClean="0"/>
              <a:t>Para </a:t>
            </a:r>
            <a:r>
              <a:rPr lang="es-MX" dirty="0"/>
              <a:t>u</a:t>
            </a:r>
            <a:r>
              <a:rPr lang="es-MX" dirty="0" smtClean="0"/>
              <a:t>nidades interconectadas a la red, esta información se obtiene de la Autoridad de Electricidad (AE) o el Comité Nacional de Despacho de Carga (CNDC)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17</a:t>
            </a:fld>
            <a:endParaRPr lang="es-E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uadroTexto 4"/>
              <p:cNvSpPr txBox="1"/>
              <p:nvPr/>
            </p:nvSpPr>
            <p:spPr>
              <a:xfrm>
                <a:off x="2123728" y="1032746"/>
                <a:ext cx="4229748" cy="5922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sz="2400" dirty="0" smtClean="0"/>
                  <a:t>𝐸𝐹 </a:t>
                </a:r>
                <a:r>
                  <a:rPr lang="es-MX" sz="2400" baseline="-25000" dirty="0" smtClean="0"/>
                  <a:t>𝑔𝑟𝑖𝑑,𝑂𝑀𝑠𝑖𝑚𝑝𝑙𝑒</a:t>
                </a:r>
                <a:r>
                  <a:rPr lang="es-MX" sz="2400" baseline="-25000" dirty="0"/>
                  <a:t>,</a:t>
                </a:r>
                <a:r>
                  <a:rPr lang="es-MX" sz="2400" baseline="-25000" dirty="0" smtClean="0"/>
                  <a:t>𝑦 </a:t>
                </a:r>
                <a:r>
                  <a:rPr lang="es-MX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s-MX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𝑬𝑮</m:t>
                            </m:r>
                            <m:r>
                              <a:rPr lang="es-MX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400" b="1" i="1" baseline="-250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  <m:r>
                              <a:rPr lang="es-MX" sz="2400" b="1" i="1" baseline="-250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sz="2400" b="1" i="1" baseline="-250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s-MX" sz="2400" b="1" i="1" baseline="-250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×  </m:t>
                            </m:r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𝐸𝐹</m:t>
                            </m:r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𝐸𝐿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𝐸𝐺</m:t>
                            </m:r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sz="2400" i="1" baseline="-2500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nary>
                      </m:den>
                    </m:f>
                  </m:oMath>
                </a14:m>
                <a:r>
                  <a:rPr lang="es-MX" sz="2400" dirty="0" smtClean="0"/>
                  <a:t> </a:t>
                </a:r>
                <a:endParaRPr lang="es-MX" sz="2400" dirty="0"/>
              </a:p>
            </p:txBody>
          </p:sp>
        </mc:Choice>
        <mc:Fallback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032746"/>
                <a:ext cx="4229748" cy="592278"/>
              </a:xfrm>
              <a:prstGeom prst="rect">
                <a:avLst/>
              </a:prstGeom>
              <a:blipFill>
                <a:blip r:embed="rId2"/>
                <a:stretch>
                  <a:fillRect l="-4323" b="-1938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Marcador de contenido 4"/>
          <p:cNvSpPr txBox="1">
            <a:spLocks/>
          </p:cNvSpPr>
          <p:nvPr/>
        </p:nvSpPr>
        <p:spPr>
          <a:xfrm>
            <a:off x="457200" y="1885351"/>
            <a:ext cx="4355976" cy="151216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itchFamily="34" charset="0"/>
              <a:buNone/>
            </a:pPr>
            <a:r>
              <a:rPr lang="es-MX" sz="1800" b="1" dirty="0" smtClean="0">
                <a:solidFill>
                  <a:srgbClr val="C00000"/>
                </a:solidFill>
              </a:rPr>
              <a:t>𝐸𝐺 𝑚,𝑦   </a:t>
            </a:r>
            <a:r>
              <a:rPr lang="es-MX" sz="1800" dirty="0" smtClean="0"/>
              <a:t>=  Cantidad neta de energía generada y vendida a la red por cada unidad, del año de calculo (</a:t>
            </a:r>
            <a:r>
              <a:rPr lang="es-MX" sz="1800" dirty="0" err="1" smtClean="0"/>
              <a:t>MWh</a:t>
            </a:r>
            <a:r>
              <a:rPr lang="es-MX" sz="1800" dirty="0" smtClean="0"/>
              <a:t>) </a:t>
            </a:r>
          </a:p>
          <a:p>
            <a:endParaRPr lang="es-MX" dirty="0"/>
          </a:p>
        </p:txBody>
      </p:sp>
      <p:sp>
        <p:nvSpPr>
          <p:cNvPr id="7" name="Pentágono 6">
            <a:hlinkClick r:id="rId3" action="ppaction://hlinksldjump"/>
          </p:cNvPr>
          <p:cNvSpPr/>
          <p:nvPr/>
        </p:nvSpPr>
        <p:spPr>
          <a:xfrm>
            <a:off x="4726360" y="2148479"/>
            <a:ext cx="576064" cy="64807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>
            <a:off x="3419872" y="3368627"/>
            <a:ext cx="201622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/>
              <a:t> </a:t>
            </a:r>
            <a:r>
              <a:rPr lang="es-MX" dirty="0" smtClean="0"/>
              <a:t>6,645,193 (</a:t>
            </a:r>
            <a:r>
              <a:rPr lang="es-MX" dirty="0" err="1" smtClean="0"/>
              <a:t>MWh</a:t>
            </a:r>
            <a:r>
              <a:rPr lang="es-MX" dirty="0" smtClean="0"/>
              <a:t>)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853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/>
              <a:t>Ejemplo de calculo del OM, año 2017</a:t>
            </a:r>
            <a:endParaRPr lang="es-MX" sz="40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4355976" y="1916832"/>
            <a:ext cx="20882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19F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𝐸𝐹𝑐𝑜2,𝑚,𝑖,𝑦 </a:t>
            </a:r>
            <a:r>
              <a:rPr lang="es-MX" dirty="0"/>
              <a:t>= Factor de emisión promedio del combustible tipo i utilizado en la unidad en el año de análisis (t CO2 / GJ</a:t>
            </a:r>
            <a:r>
              <a:rPr lang="es-MX" dirty="0" smtClean="0"/>
              <a:t>)</a:t>
            </a:r>
            <a:endParaRPr lang="es-MX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713" y="1995139"/>
            <a:ext cx="2309887" cy="187471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613082" y="1695992"/>
            <a:ext cx="26689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𝜂 </a:t>
            </a:r>
            <a:r>
              <a:rPr lang="es-MX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𝑚</a:t>
            </a:r>
            <a:r>
              <a:rPr lang="es-MX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,𝑦 </a:t>
            </a:r>
            <a:r>
              <a:rPr lang="es-MX" dirty="0"/>
              <a:t>= Eficiencia media de conversión de energía neta de la unidad de potencia m en el año de </a:t>
            </a:r>
            <a:r>
              <a:rPr lang="es-MX" dirty="0" smtClean="0"/>
              <a:t>análisis</a:t>
            </a:r>
            <a:endParaRPr lang="es-MX" dirty="0"/>
          </a:p>
        </p:txBody>
      </p:sp>
      <p:sp>
        <p:nvSpPr>
          <p:cNvPr id="14" name="Pentágono 13">
            <a:hlinkClick r:id="rId3" action="ppaction://hlinksldjump"/>
          </p:cNvPr>
          <p:cNvSpPr/>
          <p:nvPr/>
        </p:nvSpPr>
        <p:spPr>
          <a:xfrm>
            <a:off x="3314815" y="2083038"/>
            <a:ext cx="576064" cy="64807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/>
          <p:cNvSpPr/>
          <p:nvPr/>
        </p:nvSpPr>
        <p:spPr>
          <a:xfrm>
            <a:off x="469379" y="3105979"/>
            <a:ext cx="2956402" cy="970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Eficiencia = 3412 / (</a:t>
            </a:r>
            <a:r>
              <a:rPr lang="es-MX" dirty="0" err="1" smtClean="0"/>
              <a:t>Btu</a:t>
            </a:r>
            <a:r>
              <a:rPr lang="es-MX" dirty="0" smtClean="0"/>
              <a:t>/</a:t>
            </a:r>
            <a:r>
              <a:rPr lang="es-MX" dirty="0" err="1" smtClean="0"/>
              <a:t>kWh</a:t>
            </a:r>
            <a:r>
              <a:rPr lang="es-MX" dirty="0" smtClean="0"/>
              <a:t>)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1 kW = 3412 </a:t>
            </a:r>
            <a:r>
              <a:rPr lang="es-MX" dirty="0" err="1" smtClean="0"/>
              <a:t>Btu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4749306" y="4525658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𝐸𝐹 𝐸𝐿,𝑚,𝑦  = Factor de Emisión CO2 de cada unidad, en el año de calculo (t CO2/</a:t>
            </a:r>
            <a:r>
              <a:rPr lang="es-MX" dirty="0" err="1"/>
              <a:t>MWh</a:t>
            </a:r>
            <a:r>
              <a:rPr lang="es-MX" dirty="0"/>
              <a:t>) </a:t>
            </a:r>
          </a:p>
        </p:txBody>
      </p:sp>
      <p:sp>
        <p:nvSpPr>
          <p:cNvPr id="19" name="Pentágono 18">
            <a:hlinkClick r:id="rId4" action="ppaction://hlinksldjump"/>
          </p:cNvPr>
          <p:cNvSpPr/>
          <p:nvPr/>
        </p:nvSpPr>
        <p:spPr>
          <a:xfrm>
            <a:off x="8244408" y="4756972"/>
            <a:ext cx="576064" cy="64807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uadroTexto 16"/>
              <p:cNvSpPr txBox="1"/>
              <p:nvPr/>
            </p:nvSpPr>
            <p:spPr>
              <a:xfrm>
                <a:off x="2339752" y="837265"/>
                <a:ext cx="3331681" cy="6322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𝐸𝐿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i="1" baseline="-25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s-MX" sz="2400" b="1" dirty="0" smtClean="0">
                            <a:solidFill>
                              <a:srgbClr val="019F6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𝐸𝐹</m:t>
                        </m:r>
                        <m:r>
                          <m:rPr>
                            <m:nor/>
                          </m:rPr>
                          <a:rPr lang="es-MX" sz="2400" b="1" baseline="-25000" dirty="0" smtClean="0">
                            <a:solidFill>
                              <a:srgbClr val="019F6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𝑐𝑜</m:t>
                        </m:r>
                        <m:r>
                          <m:rPr>
                            <m:nor/>
                          </m:rPr>
                          <a:rPr lang="es-MX" sz="2400" b="1" baseline="-25000" dirty="0" smtClean="0">
                            <a:solidFill>
                              <a:srgbClr val="019F6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2,</m:t>
                        </m:r>
                        <m:r>
                          <m:rPr>
                            <m:nor/>
                          </m:rPr>
                          <a:rPr lang="es-MX" sz="2400" b="1" baseline="-25000" dirty="0" smtClean="0">
                            <a:solidFill>
                              <a:srgbClr val="019F6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𝑚</m:t>
                        </m:r>
                        <m:r>
                          <m:rPr>
                            <m:nor/>
                          </m:rPr>
                          <a:rPr lang="es-MX" sz="2400" b="1" baseline="-25000" dirty="0" smtClean="0">
                            <a:solidFill>
                              <a:srgbClr val="019F6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s-MX" sz="2400" b="1" baseline="-25000" dirty="0" smtClean="0">
                            <a:solidFill>
                              <a:srgbClr val="019F6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𝑖</m:t>
                        </m:r>
                        <m:r>
                          <m:rPr>
                            <m:nor/>
                          </m:rPr>
                          <a:rPr lang="es-MX" sz="2400" b="1" baseline="-25000" dirty="0" smtClean="0">
                            <a:solidFill>
                              <a:srgbClr val="019F6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s-MX" sz="2400" b="1" baseline="-25000" dirty="0" smtClean="0">
                            <a:solidFill>
                              <a:srgbClr val="019F6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𝑦</m:t>
                        </m:r>
                        <m:r>
                          <m:rPr>
                            <m:nor/>
                          </m:rPr>
                          <a:rPr lang="es-MX" sz="2400" b="1" i="0" dirty="0" smtClean="0">
                            <a:solidFill>
                              <a:srgbClr val="019F6C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s-MX" sz="2400" dirty="0"/>
                          <m:t>×</m:t>
                        </m:r>
                        <m:r>
                          <m:rPr>
                            <m:nor/>
                          </m:rPr>
                          <a:rPr lang="es-MX" sz="24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s-MX" sz="2400" dirty="0"/>
                          <m:t>3.6</m:t>
                        </m:r>
                      </m:num>
                      <m:den>
                        <m:r>
                          <a:rPr lang="es-MX" sz="24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𝜼</m:t>
                        </m:r>
                        <m:r>
                          <a:rPr lang="es-MX" sz="2400" b="1" i="1" baseline="-2500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s-MX" sz="2400" b="1" i="1" baseline="-2500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400" b="1" i="1" baseline="-2500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s-MX" sz="2400" dirty="0" smtClean="0"/>
                  <a:t> </a:t>
                </a:r>
                <a:endParaRPr lang="es-MX" sz="2400" dirty="0"/>
              </a:p>
            </p:txBody>
          </p:sp>
        </mc:Choice>
        <mc:Fallback>
          <p:sp>
            <p:nvSpPr>
              <p:cNvPr id="17" name="CuadroTex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837265"/>
                <a:ext cx="3331681" cy="632289"/>
              </a:xfrm>
              <a:prstGeom prst="rect">
                <a:avLst/>
              </a:prstGeom>
              <a:blipFill>
                <a:blip r:embed="rId5"/>
                <a:stretch>
                  <a:fillRect b="-25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ector recto de flecha 7"/>
          <p:cNvCxnSpPr/>
          <p:nvPr/>
        </p:nvCxnSpPr>
        <p:spPr>
          <a:xfrm flipV="1">
            <a:off x="990601" y="1441430"/>
            <a:ext cx="3365375" cy="4667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H="1" flipV="1">
            <a:off x="3905606" y="1153409"/>
            <a:ext cx="594073" cy="8787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21" name="Imagen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542" y="4167737"/>
            <a:ext cx="4214434" cy="247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50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/>
              <a:t>Ejemplo de calculo del OM, año 2017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12" y="1772816"/>
            <a:ext cx="8201946" cy="4032448"/>
          </a:xfrm>
          <a:prstGeom prst="rect">
            <a:avLst/>
          </a:prstGeom>
        </p:spPr>
      </p:pic>
      <p:sp>
        <p:nvSpPr>
          <p:cNvPr id="6" name="Pentágono 5">
            <a:hlinkClick r:id="rId3" action="ppaction://hlinksldjump"/>
          </p:cNvPr>
          <p:cNvSpPr/>
          <p:nvPr/>
        </p:nvSpPr>
        <p:spPr>
          <a:xfrm>
            <a:off x="3980047" y="2924944"/>
            <a:ext cx="576064" cy="5040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312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900361" y="2420888"/>
            <a:ext cx="7272039" cy="369332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dirty="0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1. </a:t>
            </a:r>
            <a:r>
              <a:rPr lang="es-MX" dirty="0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Metodologías / Datos </a:t>
            </a:r>
            <a:r>
              <a:rPr lang="es-MX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y Parámetros</a:t>
            </a:r>
            <a:endParaRPr lang="es-MX" dirty="0">
              <a:solidFill>
                <a:srgbClr val="1E3B59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900361" y="3096831"/>
            <a:ext cx="7272039" cy="369332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dirty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2. </a:t>
            </a:r>
            <a:r>
              <a:rPr lang="es-MX" dirty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Cálculo del Factor de </a:t>
            </a:r>
            <a:r>
              <a:rPr lang="es-MX" dirty="0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Emisión (GEF)</a:t>
            </a:r>
            <a:endParaRPr lang="es-MX" dirty="0">
              <a:solidFill>
                <a:srgbClr val="1E3B59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900360" y="3745516"/>
            <a:ext cx="7272039" cy="369332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dirty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3. </a:t>
            </a:r>
            <a:r>
              <a:rPr lang="es-MX" dirty="0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Calculo del OM</a:t>
            </a:r>
            <a:endParaRPr lang="es-MX" dirty="0">
              <a:solidFill>
                <a:srgbClr val="1E3B59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900361" y="1529501"/>
            <a:ext cx="72720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019F6C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Esquema de la ponencia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35980" y="4421459"/>
            <a:ext cx="7272039" cy="369332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dirty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4</a:t>
            </a:r>
            <a:r>
              <a:rPr lang="es-ES_tradnl" dirty="0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. </a:t>
            </a:r>
            <a:r>
              <a:rPr lang="es-MX" dirty="0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Calculo del BM</a:t>
            </a:r>
            <a:endParaRPr lang="es-MX" dirty="0">
              <a:solidFill>
                <a:srgbClr val="1E3B59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935980" y="5073479"/>
            <a:ext cx="7272039" cy="369332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dirty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5</a:t>
            </a:r>
            <a:r>
              <a:rPr lang="es-ES_tradnl" dirty="0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. </a:t>
            </a:r>
            <a:r>
              <a:rPr lang="es-MX" dirty="0" smtClean="0">
                <a:solidFill>
                  <a:srgbClr val="1E3B59"/>
                </a:solidFill>
                <a:latin typeface="Century Gothic" pitchFamily="34" charset="0"/>
                <a:cs typeface="Arial" pitchFamily="34" charset="0"/>
              </a:rPr>
              <a:t>Calculo del CM</a:t>
            </a:r>
            <a:endParaRPr lang="es-MX" dirty="0">
              <a:solidFill>
                <a:srgbClr val="1E3B59"/>
              </a:solidFill>
              <a:latin typeface="Century Gothic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Paso 5: Calcular el factor de emisión (BM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000" dirty="0" smtClean="0"/>
              <a:t>En caso de un proyecto que quiera certificar reducciones ante la UNFCCC, deberá decidir si el calculo es:</a:t>
            </a:r>
          </a:p>
          <a:p>
            <a:pPr lvl="1"/>
            <a:r>
              <a:rPr lang="es-MX" sz="2000" dirty="0" smtClean="0"/>
              <a:t>Ex-ante</a:t>
            </a:r>
          </a:p>
          <a:p>
            <a:pPr lvl="1"/>
            <a:r>
              <a:rPr lang="es-MX" sz="2000" dirty="0" smtClean="0"/>
              <a:t>Ex-post</a:t>
            </a:r>
          </a:p>
          <a:p>
            <a:r>
              <a:rPr lang="es-MX" sz="2000" dirty="0" smtClean="0"/>
              <a:t>Los cálculos deberán estar basados en la ultima información disponible de las unidades ya construidas.</a:t>
            </a:r>
          </a:p>
          <a:p>
            <a:pPr lvl="1"/>
            <a:r>
              <a:rPr lang="es-MX" sz="2000" dirty="0" smtClean="0"/>
              <a:t>Por Ejemplo para el año 2017:</a:t>
            </a:r>
          </a:p>
          <a:p>
            <a:pPr lvl="2"/>
            <a:r>
              <a:rPr lang="es-MX" sz="2000" dirty="0" smtClean="0"/>
              <a:t>Si el calculo es ex-post, se utilizara como fecha final de referencia el 31/Diciembre del año de análisis</a:t>
            </a:r>
          </a:p>
          <a:p>
            <a:pPr lvl="2"/>
            <a:r>
              <a:rPr lang="es-MX" sz="2000" dirty="0" smtClean="0"/>
              <a:t>Si el calculo es ex-ante, se utilizara la información disponible a la fecha de calculo</a:t>
            </a:r>
          </a:p>
          <a:p>
            <a:r>
              <a:rPr lang="es-MX" sz="2000" dirty="0" smtClean="0"/>
              <a:t>Adiciones de capacidad por modificaciones de las unidades no deben ser incluidas, al igual que las unidades que sean parte de un proyecto que tenga reducciones de emisiones certificadas</a:t>
            </a: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056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Paso 5: Calcular el factor de emisión (BM)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457200" y="1600200"/>
            <a:ext cx="7355160" cy="4525963"/>
          </a:xfrm>
        </p:spPr>
        <p:txBody>
          <a:bodyPr/>
          <a:lstStyle/>
          <a:p>
            <a:r>
              <a:rPr lang="es-MX" dirty="0" smtClean="0"/>
              <a:t>Selección de la muestra para el calculo:</a:t>
            </a:r>
          </a:p>
          <a:p>
            <a:r>
              <a:rPr lang="es-MX" dirty="0" smtClean="0"/>
              <a:t>Ordene las unidades según la fecha de puesta en marcha en el Sistema Eléctrico Aplicable.</a:t>
            </a:r>
          </a:p>
          <a:p>
            <a:r>
              <a:rPr lang="es-MX" dirty="0" smtClean="0"/>
              <a:t>(i) Identifique </a:t>
            </a:r>
            <a:r>
              <a:rPr lang="es-MX" dirty="0"/>
              <a:t>el conjunto de </a:t>
            </a:r>
            <a:r>
              <a:rPr lang="es-MX" dirty="0" smtClean="0"/>
              <a:t>5 unidades, </a:t>
            </a:r>
            <a:r>
              <a:rPr lang="es-MX" dirty="0"/>
              <a:t>excluyendo las </a:t>
            </a:r>
            <a:r>
              <a:rPr lang="es-MX" dirty="0" smtClean="0"/>
              <a:t>MDL</a:t>
            </a:r>
            <a:r>
              <a:rPr lang="es-MX" dirty="0"/>
              <a:t>, </a:t>
            </a:r>
            <a:r>
              <a:rPr lang="es-MX" dirty="0" smtClean="0"/>
              <a:t>mas recientes (SET5</a:t>
            </a:r>
            <a:r>
              <a:rPr lang="es-MX" dirty="0"/>
              <a:t>) y determinan su generación </a:t>
            </a:r>
            <a:r>
              <a:rPr lang="es-MX" dirty="0" smtClean="0"/>
              <a:t>anual </a:t>
            </a:r>
            <a:r>
              <a:rPr lang="es-MX" dirty="0"/>
              <a:t>(unidades AEGSET-5, en </a:t>
            </a:r>
            <a:r>
              <a:rPr lang="es-MX" dirty="0" err="1"/>
              <a:t>MWh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6" name="Pentágono 5">
            <a:hlinkClick r:id="rId2" action="ppaction://hlinksldjump"/>
          </p:cNvPr>
          <p:cNvSpPr/>
          <p:nvPr/>
        </p:nvSpPr>
        <p:spPr>
          <a:xfrm>
            <a:off x="7812360" y="2420888"/>
            <a:ext cx="576064" cy="5040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Pentágono 6">
            <a:hlinkClick r:id="rId3" action="ppaction://hlinksldjump"/>
          </p:cNvPr>
          <p:cNvSpPr/>
          <p:nvPr/>
        </p:nvSpPr>
        <p:spPr>
          <a:xfrm>
            <a:off x="7812360" y="4597016"/>
            <a:ext cx="576064" cy="5040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96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Paso 5: Calcular el factor de emisión (BM)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457200" y="1600200"/>
            <a:ext cx="7355160" cy="4525963"/>
          </a:xfrm>
        </p:spPr>
        <p:txBody>
          <a:bodyPr/>
          <a:lstStyle/>
          <a:p>
            <a:r>
              <a:rPr lang="es-MX" dirty="0" smtClean="0"/>
              <a:t>(ii) Determine la generación del año de análisis (2017), excluyendo las unidades MDL (</a:t>
            </a:r>
            <a:r>
              <a:rPr lang="es-MX" dirty="0" err="1" smtClean="0"/>
              <a:t>AEGtotal</a:t>
            </a:r>
            <a:r>
              <a:rPr lang="es-MX" dirty="0" smtClean="0"/>
              <a:t>, en </a:t>
            </a:r>
            <a:r>
              <a:rPr lang="es-MX" dirty="0" err="1" smtClean="0"/>
              <a:t>MWh</a:t>
            </a:r>
            <a:r>
              <a:rPr lang="es-MX" dirty="0" smtClean="0"/>
              <a:t>).</a:t>
            </a:r>
          </a:p>
          <a:p>
            <a:r>
              <a:rPr lang="es-MX" dirty="0" smtClean="0"/>
              <a:t> (iii) Identifique el conjunto de unidades, excluyendo las MDL, que comenzaron a suministrar electricidad a la red más recientemente y que comprenden el 20 por ciento del </a:t>
            </a:r>
            <a:r>
              <a:rPr lang="es-MX" dirty="0" err="1" smtClean="0"/>
              <a:t>AEGtotal</a:t>
            </a:r>
            <a:r>
              <a:rPr lang="es-MX" dirty="0" smtClean="0"/>
              <a:t> (SET 20%) y determine su generación anual (AEGSET-≥20 %, en </a:t>
            </a:r>
            <a:r>
              <a:rPr lang="es-MX" dirty="0" err="1" smtClean="0"/>
              <a:t>MWh</a:t>
            </a:r>
            <a:r>
              <a:rPr lang="es-MX" dirty="0" smtClean="0"/>
              <a:t>)</a:t>
            </a:r>
          </a:p>
          <a:p>
            <a:endParaRPr lang="es-MX" dirty="0"/>
          </a:p>
        </p:txBody>
      </p:sp>
      <p:sp>
        <p:nvSpPr>
          <p:cNvPr id="6" name="Pentágono 5">
            <a:hlinkClick r:id="rId2" action="ppaction://hlinksldjump"/>
          </p:cNvPr>
          <p:cNvSpPr/>
          <p:nvPr/>
        </p:nvSpPr>
        <p:spPr>
          <a:xfrm>
            <a:off x="7812360" y="2420888"/>
            <a:ext cx="576064" cy="5040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Pentágono 6">
            <a:hlinkClick r:id="rId3" action="ppaction://hlinksldjump"/>
          </p:cNvPr>
          <p:cNvSpPr/>
          <p:nvPr/>
        </p:nvSpPr>
        <p:spPr>
          <a:xfrm>
            <a:off x="7812360" y="4941168"/>
            <a:ext cx="576064" cy="5040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147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/>
          <a:lstStyle/>
          <a:p>
            <a:r>
              <a:rPr lang="es-MX" sz="3600" dirty="0"/>
              <a:t>Paso 5: Calcular el factor de emisión (BM)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23</a:t>
            </a:fld>
            <a:endParaRPr lang="es-ES"/>
          </a:p>
        </p:txBody>
      </p:sp>
      <p:sp>
        <p:nvSpPr>
          <p:cNvPr id="5" name="Rectángulo redondeado 4"/>
          <p:cNvSpPr/>
          <p:nvPr/>
        </p:nvSpPr>
        <p:spPr>
          <a:xfrm>
            <a:off x="2153937" y="6023490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Incluya unidades con </a:t>
            </a:r>
            <a:r>
              <a:rPr lang="es-MX" sz="1400" dirty="0"/>
              <a:t>más de 10 años hasta </a:t>
            </a:r>
            <a:r>
              <a:rPr lang="es-MX" sz="1400" dirty="0" smtClean="0"/>
              <a:t>alcanzar el 20% de </a:t>
            </a:r>
            <a:r>
              <a:rPr lang="es-MX" sz="1400" dirty="0"/>
              <a:t>la generación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2123728" y="5013461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¿</a:t>
            </a:r>
            <a:r>
              <a:rPr lang="es-MX" sz="1400" dirty="0"/>
              <a:t>El conjunto comprende al menos el </a:t>
            </a:r>
            <a:r>
              <a:rPr lang="es-MX" sz="1400" dirty="0" smtClean="0"/>
              <a:t>20 % de </a:t>
            </a:r>
            <a:r>
              <a:rPr lang="es-MX" sz="1400" dirty="0"/>
              <a:t>la generación?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539552" y="854201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(a) Identifique las 5 </a:t>
            </a:r>
            <a:r>
              <a:rPr lang="es-MX" sz="1600" dirty="0"/>
              <a:t>unidades </a:t>
            </a:r>
            <a:r>
              <a:rPr lang="es-MX" sz="1600" dirty="0" smtClean="0"/>
              <a:t>más </a:t>
            </a:r>
            <a:r>
              <a:rPr lang="es-MX" sz="1600" dirty="0"/>
              <a:t>recientes, excluyendo </a:t>
            </a:r>
            <a:r>
              <a:rPr lang="es-MX" sz="1600" dirty="0" smtClean="0"/>
              <a:t>MDL</a:t>
            </a:r>
            <a:endParaRPr lang="es-MX" sz="1600" dirty="0"/>
          </a:p>
        </p:txBody>
      </p:sp>
      <p:sp>
        <p:nvSpPr>
          <p:cNvPr id="12" name="Rectángulo redondeado 11"/>
          <p:cNvSpPr/>
          <p:nvPr/>
        </p:nvSpPr>
        <p:spPr>
          <a:xfrm>
            <a:off x="3528864" y="840258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(b) Identifique unidades </a:t>
            </a:r>
            <a:r>
              <a:rPr lang="es-MX" sz="1200" dirty="0"/>
              <a:t>que </a:t>
            </a:r>
            <a:r>
              <a:rPr lang="es-MX" sz="1200" dirty="0" smtClean="0"/>
              <a:t>representan al </a:t>
            </a:r>
            <a:r>
              <a:rPr lang="es-MX" sz="1200" dirty="0"/>
              <a:t>menos </a:t>
            </a:r>
            <a:r>
              <a:rPr lang="es-MX" sz="1200" dirty="0" smtClean="0"/>
              <a:t>20% generación total, excluyendo MDL</a:t>
            </a:r>
            <a:endParaRPr lang="es-MX" sz="2000" dirty="0"/>
          </a:p>
        </p:txBody>
      </p:sp>
      <p:sp>
        <p:nvSpPr>
          <p:cNvPr id="13" name="Rectángulo redondeado 12"/>
          <p:cNvSpPr/>
          <p:nvPr/>
        </p:nvSpPr>
        <p:spPr>
          <a:xfrm>
            <a:off x="2123728" y="1955976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( c) Entre (a) y (b). Seleccione </a:t>
            </a:r>
            <a:r>
              <a:rPr lang="es-MX" sz="1200" dirty="0"/>
              <a:t>el conjunto de unidades </a:t>
            </a:r>
            <a:r>
              <a:rPr lang="es-MX" sz="1200" dirty="0" smtClean="0"/>
              <a:t>que representan  </a:t>
            </a:r>
            <a:r>
              <a:rPr lang="es-MX" sz="1200" dirty="0"/>
              <a:t>la generación anual </a:t>
            </a:r>
            <a:r>
              <a:rPr lang="es-MX" sz="1200" dirty="0" smtClean="0"/>
              <a:t>mayor</a:t>
            </a:r>
            <a:endParaRPr lang="es-MX" sz="1200" dirty="0"/>
          </a:p>
        </p:txBody>
      </p:sp>
      <p:sp>
        <p:nvSpPr>
          <p:cNvPr id="14" name="Rectángulo redondeado 13"/>
          <p:cNvSpPr/>
          <p:nvPr/>
        </p:nvSpPr>
        <p:spPr>
          <a:xfrm>
            <a:off x="2123728" y="2991261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¿</a:t>
            </a:r>
            <a:r>
              <a:rPr lang="es-MX" sz="1400" dirty="0"/>
              <a:t>Hay al menos una unidad </a:t>
            </a:r>
            <a:r>
              <a:rPr lang="es-MX" sz="1400" dirty="0" smtClean="0"/>
              <a:t>con mas de 10 </a:t>
            </a:r>
            <a:r>
              <a:rPr lang="es-MX" sz="1400" dirty="0"/>
              <a:t>años </a:t>
            </a:r>
            <a:r>
              <a:rPr lang="es-MX" sz="1400" dirty="0" smtClean="0"/>
              <a:t>de operación en </a:t>
            </a:r>
            <a:r>
              <a:rPr lang="es-MX" sz="1400" dirty="0"/>
              <a:t>el conjunto?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2123728" y="4005064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Excluya las </a:t>
            </a:r>
            <a:r>
              <a:rPr lang="es-MX" sz="1400" dirty="0" smtClean="0"/>
              <a:t>unidades con mas  de </a:t>
            </a:r>
            <a:r>
              <a:rPr lang="es-MX" sz="1400" dirty="0"/>
              <a:t>10 años e incluya las unidades </a:t>
            </a:r>
            <a:r>
              <a:rPr lang="es-MX" sz="1400" dirty="0" smtClean="0"/>
              <a:t>MDL</a:t>
            </a:r>
            <a:endParaRPr lang="es-MX" sz="1400" dirty="0"/>
          </a:p>
        </p:txBody>
      </p:sp>
      <p:sp>
        <p:nvSpPr>
          <p:cNvPr id="16" name="Rectángulo redondeado 15"/>
          <p:cNvSpPr/>
          <p:nvPr/>
        </p:nvSpPr>
        <p:spPr>
          <a:xfrm>
            <a:off x="5148064" y="2991261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Use el SET resultante para calcular el BM</a:t>
            </a:r>
            <a:endParaRPr lang="es-MX" sz="1600" dirty="0"/>
          </a:p>
        </p:txBody>
      </p:sp>
      <p:sp>
        <p:nvSpPr>
          <p:cNvPr id="17" name="Rectángulo redondeado 16"/>
          <p:cNvSpPr/>
          <p:nvPr/>
        </p:nvSpPr>
        <p:spPr>
          <a:xfrm>
            <a:off x="5148064" y="5021448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Use el SET resultante para calcular el BM</a:t>
            </a:r>
          </a:p>
        </p:txBody>
      </p:sp>
      <p:sp>
        <p:nvSpPr>
          <p:cNvPr id="18" name="Rectángulo redondeado 17"/>
          <p:cNvSpPr/>
          <p:nvPr/>
        </p:nvSpPr>
        <p:spPr>
          <a:xfrm>
            <a:off x="5148064" y="6023490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Use el SET resultante para calcular el BM</a:t>
            </a:r>
          </a:p>
        </p:txBody>
      </p:sp>
      <p:cxnSp>
        <p:nvCxnSpPr>
          <p:cNvPr id="20" name="Conector angular 19"/>
          <p:cNvCxnSpPr>
            <a:stCxn id="11" idx="2"/>
          </p:cNvCxnSpPr>
          <p:nvPr/>
        </p:nvCxnSpPr>
        <p:spPr>
          <a:xfrm rot="16200000" flipH="1">
            <a:off x="3113829" y="224140"/>
            <a:ext cx="145016" cy="2989314"/>
          </a:xfrm>
          <a:prstGeom prst="bentConnector2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Conector recto 21"/>
          <p:cNvCxnSpPr>
            <a:endCxn id="12" idx="2"/>
          </p:cNvCxnSpPr>
          <p:nvPr/>
        </p:nvCxnSpPr>
        <p:spPr>
          <a:xfrm flipV="1">
            <a:off x="4680992" y="1632346"/>
            <a:ext cx="0" cy="14047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>
            <a:endCxn id="13" idx="0"/>
          </p:cNvCxnSpPr>
          <p:nvPr/>
        </p:nvCxnSpPr>
        <p:spPr>
          <a:xfrm>
            <a:off x="3275856" y="1791305"/>
            <a:ext cx="0" cy="1646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>
            <a:stCxn id="13" idx="2"/>
            <a:endCxn id="14" idx="0"/>
          </p:cNvCxnSpPr>
          <p:nvPr/>
        </p:nvCxnSpPr>
        <p:spPr>
          <a:xfrm>
            <a:off x="3275856" y="2748064"/>
            <a:ext cx="0" cy="2431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3306065" y="3742966"/>
            <a:ext cx="0" cy="243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3306065" y="4778251"/>
            <a:ext cx="0" cy="243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3307949" y="5805549"/>
            <a:ext cx="0" cy="243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>
            <a:stCxn id="14" idx="3"/>
            <a:endCxn id="16" idx="1"/>
          </p:cNvCxnSpPr>
          <p:nvPr/>
        </p:nvCxnSpPr>
        <p:spPr>
          <a:xfrm>
            <a:off x="4427984" y="3387305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>
            <a:stCxn id="10" idx="3"/>
            <a:endCxn id="17" idx="1"/>
          </p:cNvCxnSpPr>
          <p:nvPr/>
        </p:nvCxnSpPr>
        <p:spPr>
          <a:xfrm>
            <a:off x="4427984" y="5409505"/>
            <a:ext cx="720080" cy="7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/>
          <p:cNvCxnSpPr/>
          <p:nvPr/>
        </p:nvCxnSpPr>
        <p:spPr>
          <a:xfrm>
            <a:off x="4427984" y="6453336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ángulo 44"/>
          <p:cNvSpPr/>
          <p:nvPr/>
        </p:nvSpPr>
        <p:spPr>
          <a:xfrm>
            <a:off x="4572000" y="3087524"/>
            <a:ext cx="432048" cy="2152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/>
              <a:t>NO</a:t>
            </a:r>
            <a:endParaRPr lang="es-MX" sz="1100" dirty="0"/>
          </a:p>
        </p:txBody>
      </p:sp>
      <p:sp>
        <p:nvSpPr>
          <p:cNvPr id="46" name="Rectángulo 45"/>
          <p:cNvSpPr/>
          <p:nvPr/>
        </p:nvSpPr>
        <p:spPr>
          <a:xfrm>
            <a:off x="3416126" y="3802250"/>
            <a:ext cx="435794" cy="1817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SI</a:t>
            </a:r>
            <a:endParaRPr lang="es-MX" sz="1400" dirty="0"/>
          </a:p>
        </p:txBody>
      </p:sp>
      <p:sp>
        <p:nvSpPr>
          <p:cNvPr id="47" name="Rectángulo 46"/>
          <p:cNvSpPr/>
          <p:nvPr/>
        </p:nvSpPr>
        <p:spPr>
          <a:xfrm>
            <a:off x="4572000" y="5085184"/>
            <a:ext cx="337720" cy="20281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SI</a:t>
            </a:r>
            <a:endParaRPr lang="es-MX" sz="1400" dirty="0"/>
          </a:p>
        </p:txBody>
      </p:sp>
      <p:sp>
        <p:nvSpPr>
          <p:cNvPr id="48" name="Rectángulo 47"/>
          <p:cNvSpPr/>
          <p:nvPr/>
        </p:nvSpPr>
        <p:spPr>
          <a:xfrm>
            <a:off x="3419598" y="5826602"/>
            <a:ext cx="432322" cy="195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NO</a:t>
            </a:r>
            <a:endParaRPr lang="es-MX" sz="1000" dirty="0"/>
          </a:p>
        </p:txBody>
      </p:sp>
      <p:sp>
        <p:nvSpPr>
          <p:cNvPr id="30" name="Pentágono 29">
            <a:hlinkClick r:id="rId2" action="ppaction://hlinksldjump"/>
          </p:cNvPr>
          <p:cNvSpPr/>
          <p:nvPr/>
        </p:nvSpPr>
        <p:spPr>
          <a:xfrm>
            <a:off x="7079836" y="1605573"/>
            <a:ext cx="1452603" cy="504056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Calculo BM</a:t>
            </a:r>
            <a:endParaRPr lang="es-MX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615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Paso 6: Calcule el margen de emisión combinado (CM</a:t>
            </a:r>
            <a:r>
              <a:rPr lang="es-MX" sz="3600" dirty="0" smtClean="0"/>
              <a:t>)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09294"/>
            <a:ext cx="8229600" cy="3916869"/>
          </a:xfrm>
        </p:spPr>
        <p:txBody>
          <a:bodyPr/>
          <a:lstStyle/>
          <a:p>
            <a:r>
              <a:rPr lang="es-MX" sz="2800" dirty="0" smtClean="0"/>
              <a:t>Donde:</a:t>
            </a:r>
          </a:p>
          <a:p>
            <a:pPr lvl="1"/>
            <a:r>
              <a:rPr lang="es-MX" sz="2400" dirty="0" smtClean="0"/>
              <a:t>𝐸𝐹</a:t>
            </a:r>
            <a:r>
              <a:rPr lang="es-MX" sz="2400" baseline="-25000" dirty="0" smtClean="0"/>
              <a:t>𝑔𝑟𝑖𝑑</a:t>
            </a:r>
            <a:r>
              <a:rPr lang="es-MX" sz="2400" baseline="-25000" dirty="0"/>
              <a:t>,</a:t>
            </a:r>
            <a:r>
              <a:rPr lang="es-MX" sz="2400" baseline="-25000" dirty="0" smtClean="0"/>
              <a:t>𝑂𝑀 </a:t>
            </a:r>
            <a:r>
              <a:rPr lang="es-MX" sz="2400" dirty="0" smtClean="0"/>
              <a:t>= Factor de Emisiones Margen Operativo (tCO2/</a:t>
            </a:r>
            <a:r>
              <a:rPr lang="es-MX" sz="2400" dirty="0" err="1" smtClean="0"/>
              <a:t>MWh</a:t>
            </a:r>
            <a:r>
              <a:rPr lang="es-MX" sz="2400" dirty="0" smtClean="0"/>
              <a:t>)</a:t>
            </a:r>
          </a:p>
          <a:p>
            <a:pPr lvl="1"/>
            <a:r>
              <a:rPr lang="es-MX" sz="2400" dirty="0"/>
              <a:t>𝐸𝐹</a:t>
            </a:r>
            <a:r>
              <a:rPr lang="es-MX" sz="2400" baseline="-25000" dirty="0"/>
              <a:t>𝑔𝑟𝑖𝑑,</a:t>
            </a:r>
            <a:r>
              <a:rPr lang="es-MX" sz="2400" baseline="-25000" dirty="0" smtClean="0"/>
              <a:t>𝐵𝑀 </a:t>
            </a:r>
            <a:r>
              <a:rPr lang="es-MX" sz="2400" dirty="0" smtClean="0"/>
              <a:t>= Factor de Emisiones Margen de Construcción </a:t>
            </a:r>
            <a:r>
              <a:rPr lang="es-MX" sz="2400" dirty="0"/>
              <a:t>(tCO2/</a:t>
            </a:r>
            <a:r>
              <a:rPr lang="es-MX" sz="2400" dirty="0" err="1"/>
              <a:t>MWh</a:t>
            </a:r>
            <a:r>
              <a:rPr lang="es-MX" sz="2400" dirty="0"/>
              <a:t>)</a:t>
            </a:r>
          </a:p>
          <a:p>
            <a:pPr lvl="1"/>
            <a:r>
              <a:rPr lang="es-MX" sz="2400" dirty="0"/>
              <a:t>𝑤</a:t>
            </a:r>
            <a:r>
              <a:rPr lang="es-MX" sz="2400" baseline="-25000" dirty="0"/>
              <a:t>𝑂𝑀</a:t>
            </a:r>
            <a:r>
              <a:rPr lang="es-MX" sz="2400" dirty="0"/>
              <a:t> = Ponderación </a:t>
            </a:r>
            <a:r>
              <a:rPr lang="es-MX" sz="2400" dirty="0" smtClean="0"/>
              <a:t>factor </a:t>
            </a:r>
            <a:r>
              <a:rPr lang="es-MX" sz="2400" dirty="0"/>
              <a:t>de </a:t>
            </a:r>
            <a:r>
              <a:rPr lang="es-MX" sz="2400" dirty="0" smtClean="0"/>
              <a:t>emisiones </a:t>
            </a:r>
            <a:r>
              <a:rPr lang="es-MX" sz="2400" dirty="0"/>
              <a:t>margen operativo </a:t>
            </a:r>
            <a:r>
              <a:rPr lang="es-MX" sz="2400" dirty="0" smtClean="0"/>
              <a:t>(</a:t>
            </a:r>
            <a:r>
              <a:rPr lang="es-MX" sz="2400" dirty="0"/>
              <a:t>%</a:t>
            </a:r>
            <a:r>
              <a:rPr lang="es-MX" sz="2400" dirty="0" smtClean="0"/>
              <a:t>)</a:t>
            </a:r>
          </a:p>
          <a:p>
            <a:pPr lvl="1"/>
            <a:r>
              <a:rPr lang="es-MX" sz="2400" dirty="0"/>
              <a:t>𝑤</a:t>
            </a:r>
            <a:r>
              <a:rPr lang="es-MX" sz="2400" baseline="-25000" dirty="0"/>
              <a:t>𝐵𝑀</a:t>
            </a:r>
            <a:r>
              <a:rPr lang="es-MX" sz="2400" dirty="0"/>
              <a:t> = Ponderación </a:t>
            </a:r>
            <a:r>
              <a:rPr lang="es-MX" sz="2400" dirty="0" smtClean="0"/>
              <a:t>factor </a:t>
            </a:r>
            <a:r>
              <a:rPr lang="es-MX" sz="2400" dirty="0"/>
              <a:t>de emisiones </a:t>
            </a:r>
            <a:r>
              <a:rPr lang="es-MX" sz="2400" dirty="0" smtClean="0"/>
              <a:t>margen </a:t>
            </a:r>
            <a:r>
              <a:rPr lang="es-MX" sz="2400" dirty="0"/>
              <a:t>de construcción </a:t>
            </a:r>
            <a:r>
              <a:rPr lang="es-MX" sz="2400" dirty="0" smtClean="0"/>
              <a:t>(</a:t>
            </a:r>
            <a:r>
              <a:rPr lang="es-MX" sz="2400" dirty="0"/>
              <a:t>%</a:t>
            </a:r>
            <a:r>
              <a:rPr lang="es-MX" sz="2400" dirty="0" smtClean="0"/>
              <a:t>)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24</a:t>
            </a:fld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1763688" y="1628800"/>
            <a:ext cx="692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𝐸𝐹</a:t>
            </a:r>
            <a:r>
              <a:rPr lang="es-MX" baseline="-25000" dirty="0"/>
              <a:t>𝑔𝑟𝑖𝑑,𝐶𝑀,𝑦 </a:t>
            </a:r>
            <a:r>
              <a:rPr lang="es-MX" dirty="0"/>
              <a:t>= </a:t>
            </a:r>
            <a:r>
              <a:rPr lang="es-MX" dirty="0" smtClean="0"/>
              <a:t>(𝐸𝐹</a:t>
            </a:r>
            <a:r>
              <a:rPr lang="es-MX" baseline="-25000" dirty="0" smtClean="0"/>
              <a:t>𝑔𝑟𝑖𝑑</a:t>
            </a:r>
            <a:r>
              <a:rPr lang="es-MX" baseline="-25000" dirty="0"/>
              <a:t>,𝑂𝑀,</a:t>
            </a:r>
            <a:r>
              <a:rPr lang="es-MX" baseline="-25000" dirty="0" smtClean="0"/>
              <a:t>𝑦 </a:t>
            </a:r>
            <a:r>
              <a:rPr lang="es-MX" dirty="0" smtClean="0"/>
              <a:t>× 𝑤</a:t>
            </a:r>
            <a:r>
              <a:rPr lang="es-MX" baseline="-25000" dirty="0" smtClean="0"/>
              <a:t>𝑂𝑀</a:t>
            </a:r>
            <a:r>
              <a:rPr lang="es-MX" dirty="0" smtClean="0"/>
              <a:t>)  +  (𝐸𝐹</a:t>
            </a:r>
            <a:r>
              <a:rPr lang="es-MX" baseline="-25000" dirty="0" smtClean="0"/>
              <a:t>𝑔𝑟𝑖𝑑</a:t>
            </a:r>
            <a:r>
              <a:rPr lang="es-MX" baseline="-25000" dirty="0"/>
              <a:t>,𝐵𝑀,</a:t>
            </a:r>
            <a:r>
              <a:rPr lang="es-MX" baseline="-25000" dirty="0" smtClean="0"/>
              <a:t>𝑦 </a:t>
            </a:r>
            <a:r>
              <a:rPr lang="es-MX" dirty="0" smtClean="0"/>
              <a:t>× 𝑤</a:t>
            </a:r>
            <a:r>
              <a:rPr lang="es-MX" baseline="-25000" dirty="0" smtClean="0"/>
              <a:t>𝐵𝑀</a:t>
            </a:r>
            <a:r>
              <a:rPr lang="es-MX" dirty="0" smtClean="0"/>
              <a:t>)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408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Paso 6: Calcule el margen de emisión combinado (CM)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es-MX" dirty="0" smtClean="0"/>
              <a:t>Criterios para la aplicación de </a:t>
            </a:r>
            <a:r>
              <a:rPr lang="es-MX" dirty="0" err="1" smtClean="0"/>
              <a:t>w</a:t>
            </a:r>
            <a:r>
              <a:rPr lang="es-MX" baseline="-25000" dirty="0" err="1" smtClean="0"/>
              <a:t>OM</a:t>
            </a:r>
            <a:r>
              <a:rPr lang="es-MX" dirty="0" smtClean="0"/>
              <a:t> y </a:t>
            </a:r>
            <a:r>
              <a:rPr lang="es-MX" dirty="0" err="1" smtClean="0"/>
              <a:t>w</a:t>
            </a:r>
            <a:r>
              <a:rPr lang="es-MX" baseline="-25000" dirty="0" err="1" smtClean="0"/>
              <a:t>BM</a:t>
            </a:r>
            <a:r>
              <a:rPr lang="es-MX" dirty="0" smtClean="0"/>
              <a:t>:</a:t>
            </a:r>
          </a:p>
          <a:p>
            <a:pPr lvl="1"/>
            <a:r>
              <a:rPr lang="es-MX" sz="2400" dirty="0" smtClean="0"/>
              <a:t>Proyectos eólicos </a:t>
            </a:r>
            <a:r>
              <a:rPr lang="es-MX" sz="2400" dirty="0"/>
              <a:t>y </a:t>
            </a:r>
            <a:r>
              <a:rPr lang="es-MX" sz="2400" dirty="0" smtClean="0"/>
              <a:t>solares: </a:t>
            </a:r>
            <a:r>
              <a:rPr lang="es-MX" sz="2400" dirty="0" err="1"/>
              <a:t>w</a:t>
            </a:r>
            <a:r>
              <a:rPr lang="es-MX" sz="2400" baseline="-25000" dirty="0" err="1"/>
              <a:t>OM</a:t>
            </a:r>
            <a:r>
              <a:rPr lang="es-MX" sz="2400" dirty="0"/>
              <a:t> = 0.75 y </a:t>
            </a:r>
            <a:r>
              <a:rPr lang="es-MX" sz="2400" dirty="0" err="1"/>
              <a:t>w</a:t>
            </a:r>
            <a:r>
              <a:rPr lang="es-MX" sz="2400" baseline="-25000" dirty="0" err="1"/>
              <a:t>BM</a:t>
            </a:r>
            <a:r>
              <a:rPr lang="es-MX" sz="2400" dirty="0"/>
              <a:t> = 0.25 (debido a su naturaleza </a:t>
            </a:r>
            <a:r>
              <a:rPr lang="es-MX" sz="2400" dirty="0" smtClean="0"/>
              <a:t>intermitente)</a:t>
            </a:r>
          </a:p>
          <a:p>
            <a:pPr lvl="1"/>
            <a:r>
              <a:rPr lang="es-MX" sz="2400" dirty="0" smtClean="0"/>
              <a:t>Todos </a:t>
            </a:r>
            <a:r>
              <a:rPr lang="es-MX" sz="2400" dirty="0"/>
              <a:t>los demás proyectos: </a:t>
            </a:r>
            <a:r>
              <a:rPr lang="es-MX" sz="2400" dirty="0" err="1"/>
              <a:t>w</a:t>
            </a:r>
            <a:r>
              <a:rPr lang="es-MX" sz="2400" baseline="-25000" dirty="0" err="1"/>
              <a:t>OM</a:t>
            </a:r>
            <a:r>
              <a:rPr lang="es-MX" sz="2400" dirty="0"/>
              <a:t> = 0.5 y </a:t>
            </a:r>
            <a:r>
              <a:rPr lang="es-MX" sz="2400" dirty="0" err="1"/>
              <a:t>w</a:t>
            </a:r>
            <a:r>
              <a:rPr lang="es-MX" sz="2400" baseline="-25000" dirty="0" err="1"/>
              <a:t>BM</a:t>
            </a:r>
            <a:r>
              <a:rPr lang="es-MX" sz="2400" dirty="0"/>
              <a:t> = 0.5 para el primer período de crédito, y </a:t>
            </a:r>
            <a:r>
              <a:rPr lang="es-MX" sz="2400" dirty="0" err="1"/>
              <a:t>w</a:t>
            </a:r>
            <a:r>
              <a:rPr lang="es-MX" sz="2400" baseline="-25000" dirty="0" err="1"/>
              <a:t>OM</a:t>
            </a:r>
            <a:r>
              <a:rPr lang="es-MX" sz="2400" dirty="0"/>
              <a:t> = 0.25 y </a:t>
            </a:r>
            <a:r>
              <a:rPr lang="es-MX" sz="2400" dirty="0" err="1"/>
              <a:t>w</a:t>
            </a:r>
            <a:r>
              <a:rPr lang="es-MX" sz="2400" baseline="-25000" dirty="0" err="1"/>
              <a:t>BM</a:t>
            </a:r>
            <a:r>
              <a:rPr lang="es-MX" sz="2400" dirty="0"/>
              <a:t> = 0.75 para el segundo y tercer período de </a:t>
            </a:r>
            <a:r>
              <a:rPr lang="es-MX" sz="2400" dirty="0" smtClean="0"/>
              <a:t>crédito</a:t>
            </a:r>
          </a:p>
          <a:p>
            <a:pPr lvl="1"/>
            <a:r>
              <a:rPr lang="es-MX" sz="2400" dirty="0" smtClean="0"/>
              <a:t>En otros casos verificar si la metodología </a:t>
            </a:r>
            <a:r>
              <a:rPr lang="es-MX" sz="2400" dirty="0"/>
              <a:t>aprobada </a:t>
            </a:r>
            <a:r>
              <a:rPr lang="es-MX" sz="2400" dirty="0" smtClean="0"/>
              <a:t>indica % diferentes.</a:t>
            </a:r>
            <a:endParaRPr lang="es-MX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411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Paso 6: Calcule el margen de emisión combinado (CM)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26</a:t>
            </a:fld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1619672" y="2708920"/>
            <a:ext cx="692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𝐸𝐹</a:t>
            </a:r>
            <a:r>
              <a:rPr lang="es-MX" baseline="-25000" dirty="0"/>
              <a:t>𝑔𝑟𝑖𝑑,𝐶𝑀,𝑦 </a:t>
            </a:r>
            <a:r>
              <a:rPr lang="es-MX" dirty="0"/>
              <a:t>= </a:t>
            </a:r>
            <a:r>
              <a:rPr lang="es-MX" dirty="0" smtClean="0"/>
              <a:t>(𝐸𝐹</a:t>
            </a:r>
            <a:r>
              <a:rPr lang="es-MX" baseline="-25000" dirty="0" smtClean="0"/>
              <a:t>𝑔𝑟𝑖𝑑</a:t>
            </a:r>
            <a:r>
              <a:rPr lang="es-MX" baseline="-25000" dirty="0"/>
              <a:t>,𝑂𝑀,</a:t>
            </a:r>
            <a:r>
              <a:rPr lang="es-MX" baseline="-25000" dirty="0" smtClean="0"/>
              <a:t>𝑦 </a:t>
            </a:r>
            <a:r>
              <a:rPr lang="es-MX" dirty="0" smtClean="0"/>
              <a:t>× 𝑤</a:t>
            </a:r>
            <a:r>
              <a:rPr lang="es-MX" baseline="-25000" dirty="0" smtClean="0"/>
              <a:t>𝑂𝑀</a:t>
            </a:r>
            <a:r>
              <a:rPr lang="es-MX" dirty="0" smtClean="0"/>
              <a:t>)  +  (𝐸𝐹</a:t>
            </a:r>
            <a:r>
              <a:rPr lang="es-MX" baseline="-25000" dirty="0" smtClean="0"/>
              <a:t>𝑔𝑟𝑖𝑑</a:t>
            </a:r>
            <a:r>
              <a:rPr lang="es-MX" baseline="-25000" dirty="0"/>
              <a:t>,𝐵𝑀,</a:t>
            </a:r>
            <a:r>
              <a:rPr lang="es-MX" baseline="-25000" dirty="0" smtClean="0"/>
              <a:t>𝑦 </a:t>
            </a:r>
            <a:r>
              <a:rPr lang="es-MX" dirty="0" smtClean="0"/>
              <a:t>× 𝑤</a:t>
            </a:r>
            <a:r>
              <a:rPr lang="es-MX" baseline="-25000" dirty="0" smtClean="0"/>
              <a:t>𝐵𝑀</a:t>
            </a:r>
            <a:r>
              <a:rPr lang="es-MX" dirty="0" smtClean="0"/>
              <a:t>) 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110444" y="4117136"/>
            <a:ext cx="6923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/>
              <a:t>𝐸𝐹</a:t>
            </a:r>
            <a:r>
              <a:rPr lang="es-MX" sz="2000" b="1" baseline="-25000" dirty="0"/>
              <a:t>𝑔𝑟𝑖𝑑,𝐶𝑀,𝑦 </a:t>
            </a:r>
            <a:r>
              <a:rPr lang="es-MX" sz="2000" b="1" dirty="0"/>
              <a:t>= </a:t>
            </a:r>
            <a:r>
              <a:rPr lang="es-MX" sz="2000" b="1" dirty="0" smtClean="0"/>
              <a:t>(0.53</a:t>
            </a:r>
            <a:r>
              <a:rPr lang="es-MX" sz="2000" b="1" baseline="-25000" dirty="0" smtClean="0"/>
              <a:t> </a:t>
            </a:r>
            <a:r>
              <a:rPr lang="es-MX" sz="2000" b="1" dirty="0" smtClean="0"/>
              <a:t>× 0.50)  +  (0.50</a:t>
            </a:r>
            <a:r>
              <a:rPr lang="es-MX" sz="2000" b="1" baseline="-25000" dirty="0" smtClean="0"/>
              <a:t> </a:t>
            </a:r>
            <a:r>
              <a:rPr lang="es-MX" sz="2000" b="1" dirty="0" smtClean="0"/>
              <a:t>× 0.50)  = 0.515 tCO</a:t>
            </a:r>
            <a:r>
              <a:rPr lang="es-MX" sz="2000" b="1" baseline="-25000" dirty="0" smtClean="0"/>
              <a:t>2</a:t>
            </a:r>
            <a:r>
              <a:rPr lang="es-MX" sz="2000" b="1" dirty="0" smtClean="0"/>
              <a:t>/</a:t>
            </a:r>
            <a:r>
              <a:rPr lang="es-MX" sz="2000" b="1" dirty="0" err="1" smtClean="0"/>
              <a:t>MWh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15180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236296" y="4925486"/>
            <a:ext cx="19077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es-ES" sz="1000" kern="1400" dirty="0">
              <a:solidFill>
                <a:schemeClr val="bg1"/>
              </a:solidFill>
              <a:latin typeface="Century Gothic" pitchFamily="34" charset="0"/>
              <a:cs typeface="Arial" pitchFamily="34" charset="0"/>
            </a:endParaRPr>
          </a:p>
          <a:p>
            <a:pPr algn="ctr"/>
            <a:endParaRPr lang="es-ES" sz="1000" kern="1400" dirty="0">
              <a:solidFill>
                <a:schemeClr val="bg1"/>
              </a:solidFill>
              <a:latin typeface="Century Gothic" pitchFamily="34" charset="0"/>
              <a:cs typeface="Arial" pitchFamily="34" charset="0"/>
            </a:endParaRPr>
          </a:p>
          <a:p>
            <a:pPr algn="ctr"/>
            <a:endParaRPr lang="es-ES" sz="1000" kern="1400" dirty="0">
              <a:solidFill>
                <a:schemeClr val="bg1"/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es-ES" sz="1200" kern="1400" dirty="0">
              <a:solidFill>
                <a:schemeClr val="bg1"/>
              </a:solidFill>
              <a:latin typeface="Century Gothic"/>
            </a:endParaRPr>
          </a:p>
          <a:p>
            <a:pPr algn="ctr">
              <a:lnSpc>
                <a:spcPct val="150000"/>
              </a:lnSpc>
            </a:pPr>
            <a:endParaRPr lang="es-ES" sz="1200" kern="1400" dirty="0">
              <a:solidFill>
                <a:schemeClr val="bg1"/>
              </a:solidFill>
              <a:latin typeface="Century Gothic"/>
            </a:endParaRPr>
          </a:p>
          <a:p>
            <a:pPr algn="ctr">
              <a:lnSpc>
                <a:spcPct val="150000"/>
              </a:lnSpc>
            </a:pPr>
            <a:endParaRPr lang="es-ES" sz="1200" kern="1400" dirty="0">
              <a:solidFill>
                <a:schemeClr val="bg1"/>
              </a:solidFill>
              <a:latin typeface="Century Gothic"/>
            </a:endParaRPr>
          </a:p>
          <a:p>
            <a:pPr algn="ctr"/>
            <a:endParaRPr lang="es-ES" sz="800" kern="1400" dirty="0">
              <a:solidFill>
                <a:schemeClr val="bg1"/>
              </a:solidFill>
              <a:latin typeface="Century Gothic"/>
            </a:endParaRPr>
          </a:p>
          <a:p>
            <a:pPr algn="ctr"/>
            <a:endParaRPr lang="es-ES" sz="800" kern="1400" dirty="0">
              <a:solidFill>
                <a:schemeClr val="bg1"/>
              </a:solidFill>
              <a:latin typeface="Century Gothic"/>
            </a:endParaRPr>
          </a:p>
          <a:p>
            <a:pPr algn="ctr">
              <a:lnSpc>
                <a:spcPct val="150000"/>
              </a:lnSpc>
            </a:pPr>
            <a:r>
              <a:rPr lang="es-ES" sz="1000" b="1" kern="1400" dirty="0">
                <a:solidFill>
                  <a:schemeClr val="bg1"/>
                </a:solidFill>
                <a:latin typeface="Century Gothic"/>
              </a:rPr>
              <a:t>www.wearefactor.com</a:t>
            </a:r>
            <a:r>
              <a:rPr lang="es-ES" sz="1000" b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 </a:t>
            </a:r>
            <a:endParaRPr lang="es-E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2794863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>
                <a:solidFill>
                  <a:schemeClr val="bg1"/>
                </a:solidFill>
                <a:latin typeface="Century Gothic" pitchFamily="34" charset="0"/>
              </a:rPr>
              <a:t>¡Muchas gracias!</a:t>
            </a:r>
          </a:p>
          <a:p>
            <a:pPr algn="ctr"/>
            <a:endParaRPr lang="es-ES" sz="2000" b="1" dirty="0">
              <a:solidFill>
                <a:schemeClr val="bg1"/>
              </a:solidFill>
              <a:latin typeface="Century Gothic" pitchFamily="34" charset="0"/>
            </a:endParaRPr>
          </a:p>
          <a:p>
            <a:pPr algn="ctr"/>
            <a:endParaRPr lang="es-ES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632"/>
            <a:ext cx="8712968" cy="6604843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entágono 3">
            <a:hlinkClick r:id="rId3" action="ppaction://hlinksldjump"/>
          </p:cNvPr>
          <p:cNvSpPr/>
          <p:nvPr/>
        </p:nvSpPr>
        <p:spPr>
          <a:xfrm>
            <a:off x="4716016" y="5805264"/>
            <a:ext cx="1512168" cy="4046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Volver</a:t>
            </a:r>
            <a:endParaRPr lang="es-MX" dirty="0"/>
          </a:p>
        </p:txBody>
      </p:sp>
      <p:sp>
        <p:nvSpPr>
          <p:cNvPr id="6" name="Rectángulo 5">
            <a:hlinkClick r:id="rId4" action="ppaction://hlinksldjump"/>
          </p:cNvPr>
          <p:cNvSpPr/>
          <p:nvPr/>
        </p:nvSpPr>
        <p:spPr>
          <a:xfrm>
            <a:off x="7688832" y="6209928"/>
            <a:ext cx="1306488" cy="387424"/>
          </a:xfrm>
          <a:prstGeom prst="rect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42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468"/>
            <a:ext cx="9144000" cy="6824531"/>
          </a:xfrm>
          <a:prstGeom prst="rect">
            <a:avLst/>
          </a:prstGeom>
        </p:spPr>
      </p:pic>
      <p:sp>
        <p:nvSpPr>
          <p:cNvPr id="5" name="Pentágono 4">
            <a:hlinkClick r:id="rId3" action="ppaction://hlinksldjump"/>
          </p:cNvPr>
          <p:cNvSpPr/>
          <p:nvPr/>
        </p:nvSpPr>
        <p:spPr>
          <a:xfrm>
            <a:off x="7452320" y="6017494"/>
            <a:ext cx="720080" cy="4046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Volver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27149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0059"/>
          </a:xfrm>
        </p:spPr>
        <p:txBody>
          <a:bodyPr/>
          <a:lstStyle/>
          <a:p>
            <a:r>
              <a:rPr lang="es-MX" dirty="0" smtClean="0"/>
              <a:t>Metodologías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57200" y="1600201"/>
            <a:ext cx="2530624" cy="2188840"/>
          </a:xfrm>
        </p:spPr>
        <p:txBody>
          <a:bodyPr/>
          <a:lstStyle/>
          <a:p>
            <a:pPr marL="0" indent="0">
              <a:buNone/>
            </a:pPr>
            <a:r>
              <a:rPr lang="es-MX" sz="2000" dirty="0" err="1"/>
              <a:t>Hidroenergía</a:t>
            </a:r>
            <a:r>
              <a:rPr lang="es-MX" sz="2000" dirty="0"/>
              <a:t>.</a:t>
            </a:r>
          </a:p>
          <a:p>
            <a:pPr marL="0" indent="0">
              <a:buNone/>
            </a:pPr>
            <a:r>
              <a:rPr lang="es-MX" sz="2000" dirty="0" smtClean="0"/>
              <a:t>Energía </a:t>
            </a:r>
            <a:r>
              <a:rPr lang="es-MX" sz="2000" dirty="0"/>
              <a:t>eólica.</a:t>
            </a:r>
          </a:p>
          <a:p>
            <a:pPr marL="0" indent="0">
              <a:buNone/>
            </a:pPr>
            <a:r>
              <a:rPr lang="es-MX" sz="2000" dirty="0" smtClean="0"/>
              <a:t>Energía </a:t>
            </a:r>
            <a:r>
              <a:rPr lang="es-MX" sz="2000" dirty="0"/>
              <a:t>solar fotovoltaica.</a:t>
            </a:r>
          </a:p>
          <a:p>
            <a:pPr marL="0" indent="0">
              <a:buNone/>
            </a:pPr>
            <a:r>
              <a:rPr lang="es-MX" sz="2000" dirty="0" smtClean="0"/>
              <a:t>Energía </a:t>
            </a:r>
            <a:r>
              <a:rPr lang="es-MX" sz="2000" dirty="0"/>
              <a:t>geotérmica 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623442" y="2345333"/>
            <a:ext cx="306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ACM0002</a:t>
            </a:r>
            <a:endParaRPr lang="es-MX" dirty="0"/>
          </a:p>
        </p:txBody>
      </p:sp>
      <p:sp>
        <p:nvSpPr>
          <p:cNvPr id="6" name="Marcador de contenido 3"/>
          <p:cNvSpPr txBox="1">
            <a:spLocks/>
          </p:cNvSpPr>
          <p:nvPr/>
        </p:nvSpPr>
        <p:spPr>
          <a:xfrm>
            <a:off x="343492" y="4203138"/>
            <a:ext cx="2530624" cy="3935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sz="2000" dirty="0" smtClean="0"/>
              <a:t>Ciclo Combinado y gas</a:t>
            </a:r>
            <a:endParaRPr lang="es-MX" sz="2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488311" y="3402683"/>
            <a:ext cx="3064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ACM0007: </a:t>
            </a:r>
            <a:r>
              <a:rPr lang="es-MX" dirty="0" smtClean="0"/>
              <a:t>Proyectos  Conversión de Ciclo Simple a Ciclo Combinado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3488310" y="4879516"/>
            <a:ext cx="3064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ACM0025: </a:t>
            </a:r>
            <a:r>
              <a:rPr lang="es-MX" dirty="0" smtClean="0"/>
              <a:t>Proyectos Construcción de Nuevas Plantas de Gas natural</a:t>
            </a:r>
            <a:endParaRPr lang="es-MX" dirty="0"/>
          </a:p>
        </p:txBody>
      </p:sp>
      <p:sp>
        <p:nvSpPr>
          <p:cNvPr id="9" name="Rectángulo redondeado 8"/>
          <p:cNvSpPr/>
          <p:nvPr/>
        </p:nvSpPr>
        <p:spPr>
          <a:xfrm>
            <a:off x="3488310" y="1340768"/>
            <a:ext cx="295589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Gran Escala &gt; 15 MW, interconectados</a:t>
            </a:r>
            <a:endParaRPr lang="es-MX" dirty="0"/>
          </a:p>
        </p:txBody>
      </p:sp>
      <p:sp>
        <p:nvSpPr>
          <p:cNvPr id="10" name="Rectángulo redondeado 9"/>
          <p:cNvSpPr/>
          <p:nvPr/>
        </p:nvSpPr>
        <p:spPr>
          <a:xfrm>
            <a:off x="6660232" y="1348173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Pequeña Escala. Interconectados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322824" y="2263753"/>
            <a:ext cx="1339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AMS I.D.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22055" y="6238377"/>
            <a:ext cx="584299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AM0045: </a:t>
            </a:r>
            <a:r>
              <a:rPr lang="es-MX" dirty="0" smtClean="0"/>
              <a:t>Interconexión de Sistemas Aislados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7474055" y="4988860"/>
            <a:ext cx="118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AMS-I.F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6665487" y="4437112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Sistemas Aislados</a:t>
            </a:r>
            <a:endParaRPr lang="es-MX" dirty="0"/>
          </a:p>
        </p:txBody>
      </p:sp>
      <p:sp>
        <p:nvSpPr>
          <p:cNvPr id="16" name="Cerrar llave 15"/>
          <p:cNvSpPr/>
          <p:nvPr/>
        </p:nvSpPr>
        <p:spPr>
          <a:xfrm>
            <a:off x="2372185" y="1686173"/>
            <a:ext cx="1008113" cy="159567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Abrir llave 16"/>
          <p:cNvSpPr/>
          <p:nvPr/>
        </p:nvSpPr>
        <p:spPr>
          <a:xfrm>
            <a:off x="2534162" y="3645024"/>
            <a:ext cx="741694" cy="1713168"/>
          </a:xfrm>
          <a:prstGeom prst="leftBrace">
            <a:avLst>
              <a:gd name="adj1" fmla="val 8333"/>
              <a:gd name="adj2" fmla="val 4693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9" name="Conector recto de flecha 18"/>
          <p:cNvCxnSpPr/>
          <p:nvPr/>
        </p:nvCxnSpPr>
        <p:spPr>
          <a:xfrm>
            <a:off x="5796136" y="2484008"/>
            <a:ext cx="1368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338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88" y="-11899"/>
            <a:ext cx="7111107" cy="6869899"/>
          </a:xfrm>
          <a:prstGeom prst="rect">
            <a:avLst/>
          </a:prstGeom>
        </p:spPr>
      </p:pic>
      <p:sp>
        <p:nvSpPr>
          <p:cNvPr id="4" name="Pentágono 3">
            <a:hlinkClick r:id="rId3" action="ppaction://hlinksldjump"/>
          </p:cNvPr>
          <p:cNvSpPr/>
          <p:nvPr/>
        </p:nvSpPr>
        <p:spPr>
          <a:xfrm>
            <a:off x="7668344" y="2420889"/>
            <a:ext cx="845096" cy="57606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Volver</a:t>
            </a:r>
            <a:endParaRPr lang="es-MX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uadroTexto 4"/>
              <p:cNvSpPr txBox="1"/>
              <p:nvPr/>
            </p:nvSpPr>
            <p:spPr>
              <a:xfrm>
                <a:off x="6732240" y="764704"/>
                <a:ext cx="2339752" cy="42152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1600" i="1">
                        <a:latin typeface="Cambria Math" panose="02040503050406030204" pitchFamily="18" charset="0"/>
                      </a:rPr>
                      <m:t>𝐸𝐹</m:t>
                    </m:r>
                    <m:r>
                      <a:rPr lang="es-MX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1600" i="1" baseline="-25000">
                        <a:latin typeface="Cambria Math" panose="02040503050406030204" pitchFamily="18" charset="0"/>
                      </a:rPr>
                      <m:t>𝐸𝐿</m:t>
                    </m:r>
                    <m:r>
                      <a:rPr lang="es-MX" sz="16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1600" i="1" baseline="-2500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MX" sz="1600" i="1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1600" i="1" baseline="-2500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1600" i="1" baseline="-25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16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s-MX" sz="1600" dirty="0"/>
                          <m:t>𝐸𝐹</m:t>
                        </m:r>
                        <m:r>
                          <m:rPr>
                            <m:nor/>
                          </m:rPr>
                          <a:rPr lang="es-MX" sz="1600" baseline="-25000" dirty="0"/>
                          <m:t>𝑐𝑜</m:t>
                        </m:r>
                        <m:r>
                          <m:rPr>
                            <m:nor/>
                          </m:rPr>
                          <a:rPr lang="es-MX" sz="1600" baseline="-25000" dirty="0"/>
                          <m:t>2,</m:t>
                        </m:r>
                        <m:r>
                          <m:rPr>
                            <m:nor/>
                          </m:rPr>
                          <a:rPr lang="es-MX" sz="1600" baseline="-25000" dirty="0"/>
                          <m:t>𝑚</m:t>
                        </m:r>
                        <m:r>
                          <m:rPr>
                            <m:nor/>
                          </m:rPr>
                          <a:rPr lang="es-MX" sz="1600" baseline="-25000" dirty="0"/>
                          <m:t>,</m:t>
                        </m:r>
                        <m:r>
                          <m:rPr>
                            <m:nor/>
                          </m:rPr>
                          <a:rPr lang="es-MX" sz="1600" baseline="-25000" dirty="0"/>
                          <m:t>𝑖</m:t>
                        </m:r>
                        <m:r>
                          <m:rPr>
                            <m:nor/>
                          </m:rPr>
                          <a:rPr lang="es-MX" sz="1600" baseline="-25000" dirty="0"/>
                          <m:t>,</m:t>
                        </m:r>
                        <m:r>
                          <m:rPr>
                            <m:nor/>
                          </m:rPr>
                          <a:rPr lang="es-MX" sz="1600" baseline="-25000" dirty="0"/>
                          <m:t>𝑦</m:t>
                        </m:r>
                        <m:r>
                          <m:rPr>
                            <m:nor/>
                          </m:rPr>
                          <a:rPr lang="es-MX" sz="16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s-MX" sz="1600" dirty="0"/>
                          <m:t>×</m:t>
                        </m:r>
                        <m:r>
                          <m:rPr>
                            <m:nor/>
                          </m:rPr>
                          <a:rPr lang="es-MX" sz="16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s-MX" sz="1600" dirty="0"/>
                          <m:t>3.6</m:t>
                        </m:r>
                      </m:num>
                      <m:den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s-MX" sz="1600" i="1" baseline="-2500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s-MX" sz="1600" i="1" baseline="-250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1600" i="1" baseline="-2500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s-MX" sz="1600" dirty="0" smtClean="0"/>
                  <a:t> </a:t>
                </a:r>
                <a:endParaRPr lang="es-MX" sz="1600" dirty="0"/>
              </a:p>
            </p:txBody>
          </p:sp>
        </mc:Choice>
        <mc:Fallback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764704"/>
                <a:ext cx="2339752" cy="421526"/>
              </a:xfrm>
              <a:prstGeom prst="rect">
                <a:avLst/>
              </a:prstGeom>
              <a:blipFill>
                <a:blip r:embed="rId4"/>
                <a:stretch>
                  <a:fillRect l="-2865" b="-1857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539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7935"/>
            <a:ext cx="8895340" cy="6693540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entágono 4">
            <a:hlinkClick r:id="rId3" action="ppaction://hlinksldjump"/>
          </p:cNvPr>
          <p:cNvSpPr/>
          <p:nvPr/>
        </p:nvSpPr>
        <p:spPr>
          <a:xfrm>
            <a:off x="8423920" y="6219825"/>
            <a:ext cx="720080" cy="4046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Volver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84844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17" y="116631"/>
            <a:ext cx="8859279" cy="6604843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entágono 5">
            <a:hlinkClick r:id="rId3" action="ppaction://hlinksldjump"/>
          </p:cNvPr>
          <p:cNvSpPr/>
          <p:nvPr/>
        </p:nvSpPr>
        <p:spPr>
          <a:xfrm>
            <a:off x="8532440" y="1196752"/>
            <a:ext cx="720080" cy="4046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Volver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411171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24744"/>
            <a:ext cx="8496944" cy="4824536"/>
          </a:xfrm>
          <a:prstGeom prst="rect">
            <a:avLst/>
          </a:prstGeom>
        </p:spPr>
      </p:pic>
      <p:sp>
        <p:nvSpPr>
          <p:cNvPr id="5" name="Pentágono 4">
            <a:hlinkClick r:id="rId3" action="ppaction://hlinksldjump"/>
          </p:cNvPr>
          <p:cNvSpPr/>
          <p:nvPr/>
        </p:nvSpPr>
        <p:spPr>
          <a:xfrm>
            <a:off x="7966720" y="404664"/>
            <a:ext cx="720080" cy="404664"/>
          </a:xfrm>
          <a:prstGeom prst="homePlate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Volver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77730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entágono 4">
            <a:hlinkClick r:id="rId2" action="ppaction://hlinksldjump"/>
          </p:cNvPr>
          <p:cNvSpPr/>
          <p:nvPr/>
        </p:nvSpPr>
        <p:spPr>
          <a:xfrm>
            <a:off x="7966720" y="404664"/>
            <a:ext cx="720080" cy="404664"/>
          </a:xfrm>
          <a:prstGeom prst="homePlate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Volver</a:t>
            </a:r>
            <a:endParaRPr lang="es-MX" sz="12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268760"/>
            <a:ext cx="770485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33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3589" y="1017805"/>
            <a:ext cx="5498916" cy="106502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169191"/>
            <a:ext cx="8352928" cy="4392488"/>
          </a:xfrm>
          <a:prstGeom prst="rect">
            <a:avLst/>
          </a:prstGeom>
        </p:spPr>
      </p:pic>
      <p:sp>
        <p:nvSpPr>
          <p:cNvPr id="7" name="Cerrar corchete 6"/>
          <p:cNvSpPr/>
          <p:nvPr/>
        </p:nvSpPr>
        <p:spPr>
          <a:xfrm>
            <a:off x="7092280" y="1862992"/>
            <a:ext cx="720080" cy="4493358"/>
          </a:xfrm>
          <a:prstGeom prst="rightBracket">
            <a:avLst/>
          </a:prstGeom>
          <a:ln>
            <a:headEnd type="oval"/>
            <a:tailEnd type="oval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Llamada con línea 2 8"/>
          <p:cNvSpPr/>
          <p:nvPr/>
        </p:nvSpPr>
        <p:spPr>
          <a:xfrm>
            <a:off x="7271792" y="22370"/>
            <a:ext cx="1872208" cy="83563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21301"/>
              <a:gd name="adj6" fmla="val 22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(AEGSET-≥20 %, en MWh)</a:t>
            </a:r>
          </a:p>
        </p:txBody>
      </p:sp>
      <p:sp>
        <p:nvSpPr>
          <p:cNvPr id="10" name="Pentágono 9">
            <a:hlinkClick r:id="rId5" action="ppaction://hlinksldjump"/>
          </p:cNvPr>
          <p:cNvSpPr/>
          <p:nvPr/>
        </p:nvSpPr>
        <p:spPr>
          <a:xfrm>
            <a:off x="8326760" y="1453089"/>
            <a:ext cx="720080" cy="404664"/>
          </a:xfrm>
          <a:prstGeom prst="homePlate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Volver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41484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544" y="24731"/>
            <a:ext cx="9070032" cy="669674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766713" y="5484043"/>
            <a:ext cx="2232248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818.149</a:t>
            </a:r>
          </a:p>
          <a:p>
            <a:pPr algn="ctr"/>
            <a:r>
              <a:rPr lang="es-MX" dirty="0" smtClean="0"/>
              <a:t>= ---------------- = 0.50</a:t>
            </a:r>
          </a:p>
          <a:p>
            <a:pPr algn="ctr"/>
            <a:r>
              <a:rPr lang="es-MX" dirty="0" smtClean="0"/>
              <a:t>1.622.152</a:t>
            </a:r>
            <a:endParaRPr lang="es-MX" dirty="0"/>
          </a:p>
        </p:txBody>
      </p:sp>
      <p:sp>
        <p:nvSpPr>
          <p:cNvPr id="8" name="Pentágono 7">
            <a:hlinkClick r:id="rId3" action="ppaction://hlinksldjump"/>
          </p:cNvPr>
          <p:cNvSpPr/>
          <p:nvPr/>
        </p:nvSpPr>
        <p:spPr>
          <a:xfrm>
            <a:off x="8033014" y="3212976"/>
            <a:ext cx="720080" cy="404664"/>
          </a:xfrm>
          <a:prstGeom prst="homePlate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hlinkClick r:id="rId4" action="ppaction://hlinksldjump"/>
              </a:rPr>
              <a:t>Volver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43974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/>
              <a:t>Datos y parámetros para el calculo del factor de emisiones (GEF)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604664"/>
          </a:xfrm>
        </p:spPr>
        <p:txBody>
          <a:bodyPr/>
          <a:lstStyle/>
          <a:p>
            <a:r>
              <a:rPr lang="es-MX" dirty="0" smtClean="0"/>
              <a:t>Parámetros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4</a:t>
            </a:fld>
            <a:endParaRPr lang="es-ES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486842"/>
              </p:ext>
            </p:extLst>
          </p:nvPr>
        </p:nvGraphicFramePr>
        <p:xfrm>
          <a:off x="750403" y="2028504"/>
          <a:ext cx="7643193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3405">
                  <a:extLst>
                    <a:ext uri="{9D8B030D-6E8A-4147-A177-3AD203B41FA5}">
                      <a16:colId xmlns:a16="http://schemas.microsoft.com/office/drawing/2014/main" val="367677261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675548258"/>
                    </a:ext>
                  </a:extLst>
                </a:gridCol>
                <a:gridCol w="3533564">
                  <a:extLst>
                    <a:ext uri="{9D8B030D-6E8A-4147-A177-3AD203B41FA5}">
                      <a16:colId xmlns:a16="http://schemas.microsoft.com/office/drawing/2014/main" val="24961547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Parámetro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Unidad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Descripcion</a:t>
                      </a:r>
                      <a:r>
                        <a:rPr lang="es-MX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047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EF </a:t>
                      </a:r>
                      <a:r>
                        <a:rPr lang="es-MX" baseline="-25000" dirty="0" err="1" smtClean="0"/>
                        <a:t>grid,CM,y</a:t>
                      </a:r>
                      <a:r>
                        <a:rPr lang="es-MX" baseline="-25000" dirty="0" smtClean="0"/>
                        <a:t> </a:t>
                      </a:r>
                      <a:endParaRPr lang="es-MX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 CO</a:t>
                      </a:r>
                      <a:r>
                        <a:rPr lang="es-MX" baseline="-25000" dirty="0" smtClean="0"/>
                        <a:t>2</a:t>
                      </a:r>
                      <a:r>
                        <a:rPr lang="es-MX" dirty="0" smtClean="0"/>
                        <a:t>/</a:t>
                      </a:r>
                      <a:r>
                        <a:rPr lang="es-MX" dirty="0" err="1" smtClean="0"/>
                        <a:t>MWh</a:t>
                      </a:r>
                      <a:r>
                        <a:rPr lang="es-MX" dirty="0" smtClean="0"/>
                        <a:t> 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Margen Combinado</a:t>
                      </a:r>
                      <a:r>
                        <a:rPr lang="es-MX" baseline="0" dirty="0" smtClean="0"/>
                        <a:t> del Sistema Eléctrico</a:t>
                      </a:r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523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EF </a:t>
                      </a:r>
                      <a:r>
                        <a:rPr lang="es-MX" sz="180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grid,BM,y</a:t>
                      </a:r>
                      <a:r>
                        <a:rPr lang="es-MX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s-MX" sz="180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 CO</a:t>
                      </a:r>
                      <a:r>
                        <a:rPr lang="es-MX" baseline="-25000" dirty="0" smtClean="0"/>
                        <a:t>2</a:t>
                      </a:r>
                      <a:r>
                        <a:rPr lang="es-MX" dirty="0" smtClean="0"/>
                        <a:t>/</a:t>
                      </a:r>
                      <a:r>
                        <a:rPr lang="es-MX" dirty="0" err="1" smtClean="0"/>
                        <a:t>MWh</a:t>
                      </a:r>
                      <a:r>
                        <a:rPr lang="es-MX" dirty="0" smtClean="0"/>
                        <a:t> 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Margen de</a:t>
                      </a:r>
                      <a:r>
                        <a:rPr lang="es-MX" baseline="0" dirty="0" smtClean="0"/>
                        <a:t> Construcción del Sistema Eléctrico</a:t>
                      </a:r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6569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EF </a:t>
                      </a:r>
                      <a:r>
                        <a:rPr lang="es-MX" baseline="-25000" dirty="0" err="1" smtClean="0"/>
                        <a:t>grid,OM,y</a:t>
                      </a:r>
                      <a:r>
                        <a:rPr lang="es-MX" baseline="-25000" dirty="0" smtClean="0"/>
                        <a:t> </a:t>
                      </a:r>
                      <a:endParaRPr lang="es-MX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 CO</a:t>
                      </a:r>
                      <a:r>
                        <a:rPr lang="es-MX" baseline="-25000" dirty="0" smtClean="0"/>
                        <a:t>2</a:t>
                      </a:r>
                      <a:r>
                        <a:rPr lang="es-MX" dirty="0" smtClean="0"/>
                        <a:t>/</a:t>
                      </a:r>
                      <a:r>
                        <a:rPr lang="es-MX" dirty="0" err="1" smtClean="0"/>
                        <a:t>MWh</a:t>
                      </a:r>
                      <a:r>
                        <a:rPr lang="es-MX" dirty="0" smtClean="0"/>
                        <a:t> 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Margen de</a:t>
                      </a:r>
                      <a:r>
                        <a:rPr lang="es-MX" baseline="0" dirty="0" smtClean="0"/>
                        <a:t> Operación del Sistema Eléctrico</a:t>
                      </a:r>
                      <a:endParaRPr lang="es-MX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5246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aseline="0" dirty="0" smtClean="0"/>
                        <a:t>W</a:t>
                      </a:r>
                      <a:r>
                        <a:rPr lang="es-MX" baseline="-25000" dirty="0" smtClean="0"/>
                        <a:t>𝑂𝑀</a:t>
                      </a:r>
                      <a:endParaRPr lang="es-MX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%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Ponderación margen operativo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1936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aseline="0" dirty="0" smtClean="0"/>
                        <a:t>W</a:t>
                      </a:r>
                      <a:r>
                        <a:rPr lang="es-MX" baseline="-25000" dirty="0" smtClean="0"/>
                        <a:t>𝐵𝑀</a:t>
                      </a:r>
                      <a:endParaRPr lang="es-MX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%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Ponderación margen de Construcción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5256115"/>
                  </a:ext>
                </a:extLst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>
            <a:off x="750403" y="5733256"/>
            <a:ext cx="79363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/>
              <a:t>𝐸𝐹</a:t>
            </a:r>
            <a:r>
              <a:rPr lang="es-MX" sz="2800" baseline="-25000" dirty="0"/>
              <a:t>𝑔𝑟𝑖𝑑,𝐶𝑀,𝑦 </a:t>
            </a:r>
            <a:r>
              <a:rPr lang="es-MX" sz="2800" dirty="0"/>
              <a:t>= </a:t>
            </a:r>
            <a:r>
              <a:rPr lang="es-MX" sz="2800" dirty="0" smtClean="0"/>
              <a:t>(𝐸𝐹</a:t>
            </a:r>
            <a:r>
              <a:rPr lang="es-MX" sz="2800" baseline="-25000" dirty="0" smtClean="0"/>
              <a:t>𝑔𝑟𝑖𝑑</a:t>
            </a:r>
            <a:r>
              <a:rPr lang="es-MX" sz="2800" baseline="-25000" dirty="0"/>
              <a:t>,𝑂𝑀,</a:t>
            </a:r>
            <a:r>
              <a:rPr lang="es-MX" sz="2800" baseline="-25000" dirty="0" smtClean="0"/>
              <a:t>𝑦 </a:t>
            </a:r>
            <a:r>
              <a:rPr lang="es-MX" sz="2800" dirty="0" smtClean="0"/>
              <a:t>× W</a:t>
            </a:r>
            <a:r>
              <a:rPr lang="es-MX" sz="2800" baseline="-25000" dirty="0" smtClean="0"/>
              <a:t>𝑂𝑀</a:t>
            </a:r>
            <a:r>
              <a:rPr lang="es-MX" sz="2800" dirty="0" smtClean="0"/>
              <a:t>) + (𝐸𝐹</a:t>
            </a:r>
            <a:r>
              <a:rPr lang="es-MX" sz="2800" baseline="-25000" dirty="0" smtClean="0"/>
              <a:t>𝑔𝑟𝑖𝑑</a:t>
            </a:r>
            <a:r>
              <a:rPr lang="es-MX" sz="2800" baseline="-25000" dirty="0"/>
              <a:t>,𝐵𝑀,</a:t>
            </a:r>
            <a:r>
              <a:rPr lang="es-MX" sz="2800" baseline="-25000" dirty="0" smtClean="0"/>
              <a:t>𝑦 </a:t>
            </a:r>
            <a:r>
              <a:rPr lang="es-MX" sz="2800" dirty="0" smtClean="0"/>
              <a:t>× W</a:t>
            </a:r>
            <a:r>
              <a:rPr lang="es-MX" sz="2800" baseline="-25000" dirty="0" smtClean="0"/>
              <a:t>𝐵𝑀</a:t>
            </a:r>
            <a:r>
              <a:rPr lang="es-MX" sz="2800" dirty="0" smtClean="0"/>
              <a:t>)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76945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52934"/>
          </a:xfrm>
        </p:spPr>
        <p:txBody>
          <a:bodyPr/>
          <a:lstStyle/>
          <a:p>
            <a:r>
              <a:rPr lang="es-MX" dirty="0" smtClean="0"/>
              <a:t>Alternativas para el calculo del OM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/>
          <a:lstStyle/>
          <a:p>
            <a:r>
              <a:rPr lang="es-MX" dirty="0" err="1" smtClean="0"/>
              <a:t>Tool</a:t>
            </a:r>
            <a:r>
              <a:rPr lang="es-MX" dirty="0" smtClean="0"/>
              <a:t> 7: Herramienta para el calculo del factor de emisión de un sistema eléctrico</a:t>
            </a:r>
          </a:p>
          <a:p>
            <a:pPr lvl="1"/>
            <a:r>
              <a:rPr lang="es-MX" dirty="0" smtClean="0"/>
              <a:t>CM: Promedio </a:t>
            </a:r>
            <a:r>
              <a:rPr lang="es-MX" dirty="0"/>
              <a:t>ponderado d</a:t>
            </a:r>
            <a:r>
              <a:rPr lang="es-MX" dirty="0" smtClean="0"/>
              <a:t>el OM </a:t>
            </a:r>
            <a:r>
              <a:rPr lang="es-MX" dirty="0"/>
              <a:t>y el </a:t>
            </a:r>
            <a:r>
              <a:rPr lang="es-MX" dirty="0" smtClean="0"/>
              <a:t>BM.</a:t>
            </a:r>
          </a:p>
          <a:p>
            <a:pPr lvl="1"/>
            <a:r>
              <a:rPr lang="es-MX" dirty="0" smtClean="0"/>
              <a:t>OM: Factor </a:t>
            </a:r>
            <a:r>
              <a:rPr lang="es-MX" dirty="0"/>
              <a:t>de emisión </a:t>
            </a:r>
            <a:r>
              <a:rPr lang="es-MX" dirty="0" smtClean="0"/>
              <a:t>del </a:t>
            </a:r>
            <a:r>
              <a:rPr lang="es-MX" dirty="0"/>
              <a:t>grupo de </a:t>
            </a:r>
            <a:r>
              <a:rPr lang="es-MX" dirty="0" smtClean="0"/>
              <a:t>centrales existentes </a:t>
            </a:r>
            <a:r>
              <a:rPr lang="es-MX" dirty="0"/>
              <a:t>cuya generación de electricidad actual se vería afectada por la actividad de </a:t>
            </a:r>
            <a:r>
              <a:rPr lang="es-MX" dirty="0" smtClean="0"/>
              <a:t>proyecto.</a:t>
            </a:r>
          </a:p>
          <a:p>
            <a:pPr lvl="1"/>
            <a:r>
              <a:rPr lang="es-MX" dirty="0" smtClean="0"/>
              <a:t>BM: Factor </a:t>
            </a:r>
            <a:r>
              <a:rPr lang="es-MX" dirty="0"/>
              <a:t>de emisión </a:t>
            </a:r>
            <a:r>
              <a:rPr lang="es-MX" dirty="0" smtClean="0"/>
              <a:t>del </a:t>
            </a:r>
            <a:r>
              <a:rPr lang="es-MX" dirty="0"/>
              <a:t>grupo de </a:t>
            </a:r>
            <a:r>
              <a:rPr lang="es-MX" dirty="0" smtClean="0"/>
              <a:t>centrales </a:t>
            </a:r>
            <a:r>
              <a:rPr lang="es-MX" dirty="0"/>
              <a:t>potenciales cuya construcción y operación futura se verían afectadas por la actividad de </a:t>
            </a:r>
            <a:r>
              <a:rPr lang="es-MX" dirty="0" smtClean="0"/>
              <a:t>proyecto propuesto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312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/>
          <a:lstStyle/>
          <a:p>
            <a:r>
              <a:rPr lang="es-MX" dirty="0" smtClean="0"/>
              <a:t>Alternativas de Calculo del OM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es-MX" sz="2000" dirty="0" smtClean="0"/>
              <a:t>OM Simple</a:t>
            </a:r>
            <a:endParaRPr lang="es-MX" sz="2000" dirty="0"/>
          </a:p>
          <a:p>
            <a:pPr lvl="1"/>
            <a:r>
              <a:rPr lang="es-MX" sz="1800" dirty="0" smtClean="0"/>
              <a:t>Es </a:t>
            </a:r>
            <a:r>
              <a:rPr lang="es-MX" sz="1800" dirty="0"/>
              <a:t>el promedio ponderado de la generación de emisiones de CO</a:t>
            </a:r>
            <a:r>
              <a:rPr lang="es-MX" sz="1800" baseline="-25000" dirty="0"/>
              <a:t>2 </a:t>
            </a:r>
            <a:r>
              <a:rPr lang="es-MX" sz="1800" dirty="0"/>
              <a:t>por unidad de generación neta de electricidad (t CO2 / </a:t>
            </a:r>
            <a:r>
              <a:rPr lang="es-MX" sz="1800" dirty="0" err="1"/>
              <a:t>MWh</a:t>
            </a:r>
            <a:r>
              <a:rPr lang="es-MX" sz="1800" dirty="0"/>
              <a:t>) de todas las centrales generadoras que dan servicio al sistema, sin incluir las centrales / unidades de bajo costo / que deben </a:t>
            </a:r>
            <a:r>
              <a:rPr lang="es-MX" sz="1800" dirty="0" smtClean="0"/>
              <a:t>funcionar (LCMR).</a:t>
            </a:r>
            <a:endParaRPr lang="es-MX" sz="1800" dirty="0"/>
          </a:p>
          <a:p>
            <a:r>
              <a:rPr lang="es-MX" sz="2000" dirty="0" smtClean="0"/>
              <a:t>OM despacho de carga</a:t>
            </a:r>
          </a:p>
          <a:p>
            <a:pPr lvl="1"/>
            <a:r>
              <a:rPr lang="es-MX" sz="1800" dirty="0" smtClean="0"/>
              <a:t>Basado en </a:t>
            </a:r>
            <a:r>
              <a:rPr lang="es-MX" sz="1800" dirty="0"/>
              <a:t>las unidades </a:t>
            </a:r>
            <a:r>
              <a:rPr lang="es-MX" sz="1800" dirty="0" smtClean="0"/>
              <a:t>que </a:t>
            </a:r>
            <a:r>
              <a:rPr lang="es-MX" sz="1800" dirty="0"/>
              <a:t>se despachan </a:t>
            </a:r>
            <a:r>
              <a:rPr lang="es-MX" sz="1800" dirty="0" smtClean="0"/>
              <a:t>horariamente, no </a:t>
            </a:r>
            <a:r>
              <a:rPr lang="es-MX" sz="1800" dirty="0"/>
              <a:t>es aplicable a los datos históricos </a:t>
            </a:r>
            <a:r>
              <a:rPr lang="es-MX" sz="1800" dirty="0" smtClean="0"/>
              <a:t>y requiere </a:t>
            </a:r>
            <a:r>
              <a:rPr lang="es-MX" sz="1800" dirty="0"/>
              <a:t>un monitoreo </a:t>
            </a:r>
            <a:r>
              <a:rPr lang="es-MX" sz="1800" dirty="0" smtClean="0"/>
              <a:t>anual.</a:t>
            </a:r>
          </a:p>
          <a:p>
            <a:r>
              <a:rPr lang="es-MX" sz="2000" dirty="0" smtClean="0"/>
              <a:t>OM Simple ajustado</a:t>
            </a:r>
          </a:p>
          <a:p>
            <a:pPr lvl="1"/>
            <a:r>
              <a:rPr lang="es-MX" sz="1800" dirty="0" smtClean="0"/>
              <a:t>Es </a:t>
            </a:r>
            <a:r>
              <a:rPr lang="es-MX" sz="1800" dirty="0"/>
              <a:t>una variación de la OM simple, donde las centrales / unidades de energía (incluidas las importaciones) se separan en fuentes de energía </a:t>
            </a:r>
            <a:r>
              <a:rPr lang="es-MX" sz="1800" dirty="0" smtClean="0"/>
              <a:t>LCMR </a:t>
            </a:r>
            <a:r>
              <a:rPr lang="es-MX" sz="1800" dirty="0"/>
              <a:t>(k) y otras Fuentes de alimentación (m). </a:t>
            </a:r>
            <a:endParaRPr lang="es-MX" sz="1800" dirty="0" smtClean="0"/>
          </a:p>
          <a:p>
            <a:r>
              <a:rPr lang="es-MX" sz="2000" dirty="0" smtClean="0"/>
              <a:t>OM Promedio</a:t>
            </a:r>
          </a:p>
          <a:p>
            <a:pPr lvl="1"/>
            <a:r>
              <a:rPr lang="es-MX" sz="2000" dirty="0" smtClean="0"/>
              <a:t>Se </a:t>
            </a:r>
            <a:r>
              <a:rPr lang="es-MX" sz="2000" dirty="0"/>
              <a:t>calcula como la tasa de emisión promedio de todas las centrales eléctricas que sirven a la </a:t>
            </a:r>
            <a:r>
              <a:rPr lang="es-MX" sz="2000" dirty="0" smtClean="0"/>
              <a:t>red, </a:t>
            </a:r>
            <a:r>
              <a:rPr lang="es-MX" sz="2000" dirty="0"/>
              <a:t>incluye </a:t>
            </a:r>
            <a:r>
              <a:rPr lang="es-MX" sz="2000" dirty="0" smtClean="0"/>
              <a:t>centrales LCMR.</a:t>
            </a: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774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Datos para el calculo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62556"/>
            <a:ext cx="8208912" cy="553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67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s-MX" dirty="0"/>
              <a:t>Línea de Base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5" name="Rectángulo redondeado 4"/>
          <p:cNvSpPr/>
          <p:nvPr/>
        </p:nvSpPr>
        <p:spPr>
          <a:xfrm>
            <a:off x="1187624" y="1556792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/>
              <a:t>Paso 1: Identificar los sistemas eléctricos </a:t>
            </a:r>
            <a:r>
              <a:rPr lang="es-MX" sz="1600" dirty="0" smtClean="0"/>
              <a:t>relevantes</a:t>
            </a:r>
            <a:endParaRPr lang="es-MX" sz="1600" dirty="0"/>
          </a:p>
        </p:txBody>
      </p:sp>
      <p:sp>
        <p:nvSpPr>
          <p:cNvPr id="9" name="Flecha abajo 8"/>
          <p:cNvSpPr/>
          <p:nvPr/>
        </p:nvSpPr>
        <p:spPr>
          <a:xfrm>
            <a:off x="2051720" y="2420888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abajo 10"/>
          <p:cNvSpPr/>
          <p:nvPr/>
        </p:nvSpPr>
        <p:spPr>
          <a:xfrm>
            <a:off x="2051720" y="3861048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derecha 13"/>
          <p:cNvSpPr/>
          <p:nvPr/>
        </p:nvSpPr>
        <p:spPr>
          <a:xfrm>
            <a:off x="3203848" y="4797152"/>
            <a:ext cx="1152128" cy="2336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Rectángulo redondeado 15"/>
          <p:cNvSpPr/>
          <p:nvPr/>
        </p:nvSpPr>
        <p:spPr>
          <a:xfrm>
            <a:off x="4355976" y="4437112"/>
            <a:ext cx="2016224" cy="9088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Paso 4: Calcule el factor de emisión (OM) de acuerdo con el método seleccionado</a:t>
            </a:r>
          </a:p>
        </p:txBody>
      </p:sp>
      <p:sp>
        <p:nvSpPr>
          <p:cNvPr id="17" name="Flecha arriba 16"/>
          <p:cNvSpPr/>
          <p:nvPr/>
        </p:nvSpPr>
        <p:spPr>
          <a:xfrm>
            <a:off x="5220072" y="3861048"/>
            <a:ext cx="216024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Rectángulo redondeado 17"/>
          <p:cNvSpPr/>
          <p:nvPr/>
        </p:nvSpPr>
        <p:spPr>
          <a:xfrm>
            <a:off x="4319972" y="2994886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/>
              <a:t>Paso 5: Calcular el factor de emisión (BM)</a:t>
            </a:r>
          </a:p>
        </p:txBody>
      </p:sp>
      <p:sp>
        <p:nvSpPr>
          <p:cNvPr id="19" name="Flecha arriba 18"/>
          <p:cNvSpPr/>
          <p:nvPr/>
        </p:nvSpPr>
        <p:spPr>
          <a:xfrm>
            <a:off x="5256076" y="2396423"/>
            <a:ext cx="216024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Rectángulo redondeado 19"/>
          <p:cNvSpPr/>
          <p:nvPr/>
        </p:nvSpPr>
        <p:spPr>
          <a:xfrm>
            <a:off x="4355976" y="1530261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Paso 6: Calcule el margen de emisión combinado (CM).</a:t>
            </a:r>
          </a:p>
        </p:txBody>
      </p:sp>
      <p:sp>
        <p:nvSpPr>
          <p:cNvPr id="21" name="Placa 20"/>
          <p:cNvSpPr/>
          <p:nvPr/>
        </p:nvSpPr>
        <p:spPr>
          <a:xfrm>
            <a:off x="1187624" y="2994886"/>
            <a:ext cx="2016224" cy="794154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/>
              <a:t>Paso 2: Decida si incluye sistemas asilados (opcional</a:t>
            </a:r>
            <a:r>
              <a:rPr lang="es-MX" sz="1600" dirty="0" smtClean="0"/>
              <a:t>)</a:t>
            </a:r>
            <a:endParaRPr lang="es-MX" sz="1600" dirty="0"/>
          </a:p>
        </p:txBody>
      </p:sp>
      <p:sp>
        <p:nvSpPr>
          <p:cNvPr id="22" name="Placa 21"/>
          <p:cNvSpPr/>
          <p:nvPr/>
        </p:nvSpPr>
        <p:spPr>
          <a:xfrm>
            <a:off x="1193639" y="4481910"/>
            <a:ext cx="2016224" cy="794154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/>
              <a:t>Paso 3: Seleccione un método para determinar el </a:t>
            </a:r>
            <a:r>
              <a:rPr lang="es-MX" sz="1600" dirty="0" smtClean="0"/>
              <a:t>OM</a:t>
            </a:r>
            <a:endParaRPr lang="es-MX" sz="1600" dirty="0"/>
          </a:p>
        </p:txBody>
      </p:sp>
      <p:sp>
        <p:nvSpPr>
          <p:cNvPr id="24" name="CuadroTexto 23"/>
          <p:cNvSpPr txBox="1"/>
          <p:nvPr/>
        </p:nvSpPr>
        <p:spPr>
          <a:xfrm>
            <a:off x="6553200" y="1530261"/>
            <a:ext cx="226727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RECUERDE:</a:t>
            </a:r>
          </a:p>
          <a:p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Deberá obtener la mayor cantidad de  información publica.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Los datos que respalden su calculo deberán ser trazables y verificables por terceros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No se olvide de la fuente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359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es-MX" sz="3200" dirty="0"/>
              <a:t>Paso 1: Identificar los sistemas eléctricos relevantes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925144"/>
          </a:xfrm>
        </p:spPr>
        <p:txBody>
          <a:bodyPr/>
          <a:lstStyle/>
          <a:p>
            <a:r>
              <a:rPr lang="es-MX" dirty="0" smtClean="0"/>
              <a:t>En Bolivia el sistema </a:t>
            </a:r>
            <a:r>
              <a:rPr lang="es-MX" dirty="0"/>
              <a:t>de </a:t>
            </a:r>
            <a:r>
              <a:rPr lang="es-MX" dirty="0" smtClean="0"/>
              <a:t>eléctrico esta definido por el área bajo regulación de la Autoridad de Electricidad (AE)</a:t>
            </a:r>
          </a:p>
          <a:p>
            <a:pPr lvl="1"/>
            <a:r>
              <a:rPr lang="es-MX" dirty="0" smtClean="0"/>
              <a:t>Sistema Interconectado Nacional (SIN)</a:t>
            </a:r>
          </a:p>
          <a:p>
            <a:pPr lvl="1"/>
            <a:r>
              <a:rPr lang="es-MX" dirty="0" smtClean="0"/>
              <a:t>Sistemas Aislados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4B00-B4CE-433F-BD9E-86EA8518113C}" type="slidenum">
              <a:rPr lang="es-ES" smtClean="0"/>
              <a:pPr/>
              <a:t>9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7" y="1268760"/>
            <a:ext cx="4896544" cy="573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7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FCO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trón indice FCO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2032</TotalTime>
  <Words>2433</Words>
  <Application>Microsoft Office PowerPoint</Application>
  <PresentationFormat>Presentación en pantalla (4:3)</PresentationFormat>
  <Paragraphs>268</Paragraphs>
  <Slides>36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36</vt:i4>
      </vt:variant>
    </vt:vector>
  </HeadingPairs>
  <TitlesOfParts>
    <vt:vector size="47" baseType="lpstr">
      <vt:lpstr>Arial</vt:lpstr>
      <vt:lpstr>Calibri</vt:lpstr>
      <vt:lpstr>Cambria Math</vt:lpstr>
      <vt:lpstr>Century Gothic</vt:lpstr>
      <vt:lpstr>Segoe UI Black</vt:lpstr>
      <vt:lpstr>Times New Roman</vt:lpstr>
      <vt:lpstr>Wingdings</vt:lpstr>
      <vt:lpstr>1_Tema de Office</vt:lpstr>
      <vt:lpstr>TemaFCO2</vt:lpstr>
      <vt:lpstr>patrón indice FCO2</vt:lpstr>
      <vt:lpstr>2_Tema de Office</vt:lpstr>
      <vt:lpstr>Presentación de PowerPoint</vt:lpstr>
      <vt:lpstr>Presentación de PowerPoint</vt:lpstr>
      <vt:lpstr>Metodologías</vt:lpstr>
      <vt:lpstr>Datos y parámetros para el calculo del factor de emisiones (GEF)</vt:lpstr>
      <vt:lpstr>Alternativas para el calculo del OM</vt:lpstr>
      <vt:lpstr>Alternativas de Calculo del OM</vt:lpstr>
      <vt:lpstr>Datos para el calculo</vt:lpstr>
      <vt:lpstr>Línea de Base</vt:lpstr>
      <vt:lpstr>Paso 1: Identificar los sistemas eléctricos relevantes</vt:lpstr>
      <vt:lpstr>Paso 2: Inclusión o NO de sistemas Asilados en el Sistema Eléctrico Aplicable al Proyecto</vt:lpstr>
      <vt:lpstr>Paso 3: Seleccione un método para determinar el OM (EF grid,OM,y)</vt:lpstr>
      <vt:lpstr>Paso 3: Seleccione un método para determinar el OM (EF grid,OM,y)</vt:lpstr>
      <vt:lpstr>Paso 4: Calcule el factor de emisión (OM) de acuerdo con el método seleccionado</vt:lpstr>
      <vt:lpstr>Paso 4: Calcule el factor de emisión (OM) de acuerdo con el método seleccionado</vt:lpstr>
      <vt:lpstr>Paso 4: Calcule el factor de emisión (OM) de acuerdo con el método seleccionado</vt:lpstr>
      <vt:lpstr>Paso 4: Calcule el factor de emisión (OM), OPCION A2</vt:lpstr>
      <vt:lpstr>Paso 4: Calculo de la Energía Generada (𝐸𝐺 𝑚,𝑦 )</vt:lpstr>
      <vt:lpstr>Ejemplo de calculo del OM, año 2017</vt:lpstr>
      <vt:lpstr>Ejemplo de calculo del OM, año 2017</vt:lpstr>
      <vt:lpstr>Paso 5: Calcular el factor de emisión (BM)</vt:lpstr>
      <vt:lpstr>Paso 5: Calcular el factor de emisión (BM)</vt:lpstr>
      <vt:lpstr>Paso 5: Calcular el factor de emisión (BM)</vt:lpstr>
      <vt:lpstr>Paso 5: Calcular el factor de emisión (BM)</vt:lpstr>
      <vt:lpstr>Paso 6: Calcule el margen de emisión combinado (CM)</vt:lpstr>
      <vt:lpstr>Paso 6: Calcule el margen de emisión combinado (CM)</vt:lpstr>
      <vt:lpstr>Paso 6: Calcule el margen de emisión combinado (CM)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María Jesús Muñoz</dc:creator>
  <cp:lastModifiedBy>pc</cp:lastModifiedBy>
  <cp:revision>212</cp:revision>
  <cp:lastPrinted>2016-11-28T12:35:22Z</cp:lastPrinted>
  <dcterms:created xsi:type="dcterms:W3CDTF">2011-09-20T13:44:59Z</dcterms:created>
  <dcterms:modified xsi:type="dcterms:W3CDTF">2018-11-27T02:54:05Z</dcterms:modified>
</cp:coreProperties>
</file>